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handoutMasterIdLst>
    <p:handoutMasterId r:id="rId62"/>
  </p:handoutMasterIdLst>
  <p:sldIdLst>
    <p:sldId id="256" r:id="rId2"/>
    <p:sldId id="257" r:id="rId3"/>
    <p:sldId id="274" r:id="rId4"/>
    <p:sldId id="278" r:id="rId5"/>
    <p:sldId id="279" r:id="rId6"/>
    <p:sldId id="282" r:id="rId7"/>
    <p:sldId id="283" r:id="rId8"/>
    <p:sldId id="288" r:id="rId9"/>
    <p:sldId id="284" r:id="rId10"/>
    <p:sldId id="285" r:id="rId11"/>
    <p:sldId id="286" r:id="rId12"/>
    <p:sldId id="270" r:id="rId13"/>
    <p:sldId id="289" r:id="rId14"/>
    <p:sldId id="290" r:id="rId15"/>
    <p:sldId id="299" r:id="rId16"/>
    <p:sldId id="302" r:id="rId17"/>
    <p:sldId id="301" r:id="rId18"/>
    <p:sldId id="305" r:id="rId19"/>
    <p:sldId id="306" r:id="rId20"/>
    <p:sldId id="308" r:id="rId21"/>
    <p:sldId id="309" r:id="rId22"/>
    <p:sldId id="271" r:id="rId23"/>
    <p:sldId id="310" r:id="rId24"/>
    <p:sldId id="312" r:id="rId25"/>
    <p:sldId id="311" r:id="rId26"/>
    <p:sldId id="313" r:id="rId27"/>
    <p:sldId id="314" r:id="rId28"/>
    <p:sldId id="316" r:id="rId29"/>
    <p:sldId id="317" r:id="rId30"/>
    <p:sldId id="319" r:id="rId31"/>
    <p:sldId id="320" r:id="rId32"/>
    <p:sldId id="321" r:id="rId33"/>
    <p:sldId id="322" r:id="rId34"/>
    <p:sldId id="323" r:id="rId35"/>
    <p:sldId id="324" r:id="rId36"/>
    <p:sldId id="325" r:id="rId37"/>
    <p:sldId id="293" r:id="rId38"/>
    <p:sldId id="298" r:id="rId39"/>
    <p:sldId id="295" r:id="rId40"/>
    <p:sldId id="297" r:id="rId41"/>
    <p:sldId id="296" r:id="rId42"/>
    <p:sldId id="273" r:id="rId43"/>
    <p:sldId id="261" r:id="rId44"/>
    <p:sldId id="259" r:id="rId45"/>
    <p:sldId id="260" r:id="rId46"/>
    <p:sldId id="258" r:id="rId47"/>
    <p:sldId id="262" r:id="rId48"/>
    <p:sldId id="264" r:id="rId49"/>
    <p:sldId id="263" r:id="rId50"/>
    <p:sldId id="266" r:id="rId51"/>
    <p:sldId id="267" r:id="rId52"/>
    <p:sldId id="268" r:id="rId53"/>
    <p:sldId id="327" r:id="rId54"/>
    <p:sldId id="329" r:id="rId55"/>
    <p:sldId id="331" r:id="rId56"/>
    <p:sldId id="332" r:id="rId57"/>
    <p:sldId id="333" r:id="rId58"/>
    <p:sldId id="334" r:id="rId59"/>
    <p:sldId id="335"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9CD6"/>
    <a:srgbClr val="00CC99"/>
    <a:srgbClr val="080808"/>
    <a:srgbClr val="4EC9B0"/>
    <a:srgbClr val="66FFCC"/>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llemlayout 1 - Markerin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llemlayout 1 - Markering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llemlayou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0144" autoAdjust="0"/>
  </p:normalViewPr>
  <p:slideViewPr>
    <p:cSldViewPr>
      <p:cViewPr varScale="1">
        <p:scale>
          <a:sx n="80" d="100"/>
          <a:sy n="80" d="100"/>
        </p:scale>
        <p:origin x="96" y="63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100" d="100"/>
          <a:sy n="100" d="100"/>
        </p:scale>
        <p:origin x="-62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2C564E-8707-4546-AB9A-690037CFEBB2}" type="doc">
      <dgm:prSet loTypeId="urn:microsoft.com/office/officeart/2005/8/layout/cycle3" loCatId="cycle" qsTypeId="urn:microsoft.com/office/officeart/2005/8/quickstyle/simple1" qsCatId="simple" csTypeId="urn:microsoft.com/office/officeart/2005/8/colors/colorful4" csCatId="colorful" phldr="1"/>
      <dgm:spPr/>
      <dgm:t>
        <a:bodyPr/>
        <a:lstStyle/>
        <a:p>
          <a:endParaRPr lang="da-DK"/>
        </a:p>
      </dgm:t>
    </dgm:pt>
    <dgm:pt modelId="{15F26339-92A0-4D1B-9E0D-CADBF25A5F83}">
      <dgm:prSet phldrT="[Tekst]"/>
      <dgm:spPr/>
      <dgm:t>
        <a:bodyPr/>
        <a:lstStyle/>
        <a:p>
          <a:r>
            <a:rPr lang="da-DK" dirty="0"/>
            <a:t>Test </a:t>
          </a:r>
          <a:r>
            <a:rPr lang="da-DK" dirty="0" err="1"/>
            <a:t>planning</a:t>
          </a:r>
          <a:endParaRPr lang="da-DK" dirty="0"/>
        </a:p>
      </dgm:t>
    </dgm:pt>
    <dgm:pt modelId="{E6083CDC-8E5D-4738-A364-46FACA1C18BB}" type="parTrans" cxnId="{527139C5-24AB-463E-A960-DEF200BFF69F}">
      <dgm:prSet/>
      <dgm:spPr/>
      <dgm:t>
        <a:bodyPr/>
        <a:lstStyle/>
        <a:p>
          <a:endParaRPr lang="da-DK"/>
        </a:p>
      </dgm:t>
    </dgm:pt>
    <dgm:pt modelId="{30E55C58-4137-4804-B0C1-41185FCBB813}" type="sibTrans" cxnId="{527139C5-24AB-463E-A960-DEF200BFF69F}">
      <dgm:prSet/>
      <dgm:spPr/>
      <dgm:t>
        <a:bodyPr/>
        <a:lstStyle/>
        <a:p>
          <a:endParaRPr lang="da-DK"/>
        </a:p>
      </dgm:t>
    </dgm:pt>
    <dgm:pt modelId="{8EC52DF0-03D2-4BC2-AA48-1858B7DF9347}">
      <dgm:prSet phldrT="[Tekst]"/>
      <dgm:spPr/>
      <dgm:t>
        <a:bodyPr/>
        <a:lstStyle/>
        <a:p>
          <a:r>
            <a:rPr lang="da-DK" dirty="0"/>
            <a:t>Test </a:t>
          </a:r>
          <a:r>
            <a:rPr lang="da-DK" dirty="0" err="1"/>
            <a:t>control</a:t>
          </a:r>
          <a:endParaRPr lang="da-DK" dirty="0"/>
        </a:p>
      </dgm:t>
    </dgm:pt>
    <dgm:pt modelId="{1F9D3AA2-76DC-4A88-8AB5-F7C45B47041F}" type="parTrans" cxnId="{94089804-2C6A-4A8C-BBEA-92ECCB6E56A0}">
      <dgm:prSet/>
      <dgm:spPr/>
      <dgm:t>
        <a:bodyPr/>
        <a:lstStyle/>
        <a:p>
          <a:endParaRPr lang="da-DK"/>
        </a:p>
      </dgm:t>
    </dgm:pt>
    <dgm:pt modelId="{8D5866B8-B16E-4A73-BCCD-DCF843CC3D60}" type="sibTrans" cxnId="{94089804-2C6A-4A8C-BBEA-92ECCB6E56A0}">
      <dgm:prSet/>
      <dgm:spPr/>
      <dgm:t>
        <a:bodyPr/>
        <a:lstStyle/>
        <a:p>
          <a:endParaRPr lang="da-DK"/>
        </a:p>
      </dgm:t>
    </dgm:pt>
    <dgm:pt modelId="{99E75870-0195-4741-85BD-1B01160665EF}">
      <dgm:prSet phldrT="[Tekst]"/>
      <dgm:spPr/>
      <dgm:t>
        <a:bodyPr/>
        <a:lstStyle/>
        <a:p>
          <a:r>
            <a:rPr lang="da-DK" dirty="0"/>
            <a:t>Test </a:t>
          </a:r>
          <a:r>
            <a:rPr lang="da-DK" dirty="0" err="1"/>
            <a:t>analysis</a:t>
          </a:r>
          <a:endParaRPr lang="da-DK" dirty="0"/>
        </a:p>
      </dgm:t>
    </dgm:pt>
    <dgm:pt modelId="{D20BA9AF-7315-4751-BFC6-5A3B8A99DFAC}" type="parTrans" cxnId="{F10AEB65-3FA3-4A37-9B06-FFEC1207E559}">
      <dgm:prSet/>
      <dgm:spPr/>
      <dgm:t>
        <a:bodyPr/>
        <a:lstStyle/>
        <a:p>
          <a:endParaRPr lang="da-DK"/>
        </a:p>
      </dgm:t>
    </dgm:pt>
    <dgm:pt modelId="{AB077D4C-2DC3-4151-9B70-298570F72933}" type="sibTrans" cxnId="{F10AEB65-3FA3-4A37-9B06-FFEC1207E559}">
      <dgm:prSet/>
      <dgm:spPr/>
      <dgm:t>
        <a:bodyPr/>
        <a:lstStyle/>
        <a:p>
          <a:endParaRPr lang="da-DK"/>
        </a:p>
      </dgm:t>
    </dgm:pt>
    <dgm:pt modelId="{41B88C74-2C39-4448-B194-1D75D2E3D3EE}">
      <dgm:prSet phldrT="[Tekst]"/>
      <dgm:spPr/>
      <dgm:t>
        <a:bodyPr/>
        <a:lstStyle/>
        <a:p>
          <a:r>
            <a:rPr lang="da-DK" dirty="0"/>
            <a:t>Test design</a:t>
          </a:r>
        </a:p>
      </dgm:t>
    </dgm:pt>
    <dgm:pt modelId="{F3C32A50-210E-4BD7-9EB1-1A5C47301695}" type="parTrans" cxnId="{F32C844F-1229-4B1E-817B-6C18AE061A19}">
      <dgm:prSet/>
      <dgm:spPr/>
      <dgm:t>
        <a:bodyPr/>
        <a:lstStyle/>
        <a:p>
          <a:endParaRPr lang="da-DK"/>
        </a:p>
      </dgm:t>
    </dgm:pt>
    <dgm:pt modelId="{A3529F69-FE6A-4D24-8F1F-57854168EE68}" type="sibTrans" cxnId="{F32C844F-1229-4B1E-817B-6C18AE061A19}">
      <dgm:prSet/>
      <dgm:spPr/>
      <dgm:t>
        <a:bodyPr/>
        <a:lstStyle/>
        <a:p>
          <a:endParaRPr lang="da-DK"/>
        </a:p>
      </dgm:t>
    </dgm:pt>
    <dgm:pt modelId="{003B341B-6099-48A8-B0AA-35B25C8AEE68}">
      <dgm:prSet phldrT="[Tekst]"/>
      <dgm:spPr/>
      <dgm:t>
        <a:bodyPr/>
        <a:lstStyle/>
        <a:p>
          <a:r>
            <a:rPr lang="da-DK" dirty="0"/>
            <a:t>Test </a:t>
          </a:r>
          <a:r>
            <a:rPr lang="da-DK" dirty="0" err="1"/>
            <a:t>implementation</a:t>
          </a:r>
          <a:r>
            <a:rPr lang="da-DK" dirty="0"/>
            <a:t> &amp; </a:t>
          </a:r>
          <a:r>
            <a:rPr lang="da-DK" dirty="0" err="1"/>
            <a:t>exectuion</a:t>
          </a:r>
          <a:endParaRPr lang="da-DK" dirty="0"/>
        </a:p>
      </dgm:t>
    </dgm:pt>
    <dgm:pt modelId="{D948F10D-0A01-4DD5-9A00-74BC82A61BAC}" type="parTrans" cxnId="{C3F3DB35-002F-4E44-918F-259A36D0EBA9}">
      <dgm:prSet/>
      <dgm:spPr/>
      <dgm:t>
        <a:bodyPr/>
        <a:lstStyle/>
        <a:p>
          <a:endParaRPr lang="da-DK"/>
        </a:p>
      </dgm:t>
    </dgm:pt>
    <dgm:pt modelId="{DA86186B-F02B-4CD7-B4C6-F350BDCDCD06}" type="sibTrans" cxnId="{C3F3DB35-002F-4E44-918F-259A36D0EBA9}">
      <dgm:prSet/>
      <dgm:spPr/>
      <dgm:t>
        <a:bodyPr/>
        <a:lstStyle/>
        <a:p>
          <a:endParaRPr lang="da-DK"/>
        </a:p>
      </dgm:t>
    </dgm:pt>
    <dgm:pt modelId="{9F39437D-054E-49CE-997B-97659F96F838}">
      <dgm:prSet phldrT="[Tekst]"/>
      <dgm:spPr/>
      <dgm:t>
        <a:bodyPr/>
        <a:lstStyle/>
        <a:p>
          <a:r>
            <a:rPr lang="da-DK" dirty="0" err="1"/>
            <a:t>Checking</a:t>
          </a:r>
          <a:r>
            <a:rPr lang="da-DK" dirty="0"/>
            <a:t> </a:t>
          </a:r>
          <a:r>
            <a:rPr lang="da-DK" dirty="0" err="1"/>
            <a:t>results</a:t>
          </a:r>
          <a:endParaRPr lang="da-DK" dirty="0"/>
        </a:p>
      </dgm:t>
    </dgm:pt>
    <dgm:pt modelId="{259D76AB-2E9F-47F5-B07D-410B2F774B7B}" type="parTrans" cxnId="{02F7B989-DE84-400E-A7F0-D6D6A6D5246D}">
      <dgm:prSet/>
      <dgm:spPr/>
      <dgm:t>
        <a:bodyPr/>
        <a:lstStyle/>
        <a:p>
          <a:endParaRPr lang="da-DK"/>
        </a:p>
      </dgm:t>
    </dgm:pt>
    <dgm:pt modelId="{456B5C1D-05AA-4AEF-B942-65BDAA32AA0D}" type="sibTrans" cxnId="{02F7B989-DE84-400E-A7F0-D6D6A6D5246D}">
      <dgm:prSet/>
      <dgm:spPr/>
      <dgm:t>
        <a:bodyPr/>
        <a:lstStyle/>
        <a:p>
          <a:endParaRPr lang="da-DK"/>
        </a:p>
      </dgm:t>
    </dgm:pt>
    <dgm:pt modelId="{B046957C-931F-4D17-9EE0-DED824EA0296}">
      <dgm:prSet phldrT="[Tekst]"/>
      <dgm:spPr/>
      <dgm:t>
        <a:bodyPr/>
        <a:lstStyle/>
        <a:p>
          <a:r>
            <a:rPr lang="da-DK" dirty="0" err="1"/>
            <a:t>Evaluating</a:t>
          </a:r>
          <a:r>
            <a:rPr lang="da-DK" dirty="0"/>
            <a:t> exit </a:t>
          </a:r>
          <a:r>
            <a:rPr lang="da-DK" dirty="0" err="1"/>
            <a:t>criteria</a:t>
          </a:r>
          <a:endParaRPr lang="da-DK" dirty="0"/>
        </a:p>
      </dgm:t>
    </dgm:pt>
    <dgm:pt modelId="{01FF3034-88FC-4051-8657-ACE536ABD348}" type="parTrans" cxnId="{FB534DFE-2370-420C-9D0E-A8F21D2C5E8A}">
      <dgm:prSet/>
      <dgm:spPr/>
      <dgm:t>
        <a:bodyPr/>
        <a:lstStyle/>
        <a:p>
          <a:endParaRPr lang="da-DK"/>
        </a:p>
      </dgm:t>
    </dgm:pt>
    <dgm:pt modelId="{273C9188-466E-4B71-94F0-AE312A80365F}" type="sibTrans" cxnId="{FB534DFE-2370-420C-9D0E-A8F21D2C5E8A}">
      <dgm:prSet/>
      <dgm:spPr/>
      <dgm:t>
        <a:bodyPr/>
        <a:lstStyle/>
        <a:p>
          <a:endParaRPr lang="da-DK"/>
        </a:p>
      </dgm:t>
    </dgm:pt>
    <dgm:pt modelId="{D9757EDD-4EA6-4A01-AB5E-AF5E0D0A4AC0}">
      <dgm:prSet phldrT="[Tekst]"/>
      <dgm:spPr/>
      <dgm:t>
        <a:bodyPr/>
        <a:lstStyle/>
        <a:p>
          <a:r>
            <a:rPr lang="da-DK" dirty="0"/>
            <a:t>Test </a:t>
          </a:r>
          <a:r>
            <a:rPr lang="da-DK" dirty="0" err="1"/>
            <a:t>results</a:t>
          </a:r>
          <a:r>
            <a:rPr lang="da-DK" dirty="0"/>
            <a:t> reporting</a:t>
          </a:r>
        </a:p>
      </dgm:t>
    </dgm:pt>
    <dgm:pt modelId="{8B1D7A8B-7EB9-455E-9886-411A095C3D15}" type="parTrans" cxnId="{8CC715E3-E154-4BAE-BB59-DB61A4ECDAD5}">
      <dgm:prSet/>
      <dgm:spPr/>
      <dgm:t>
        <a:bodyPr/>
        <a:lstStyle/>
        <a:p>
          <a:endParaRPr lang="da-DK"/>
        </a:p>
      </dgm:t>
    </dgm:pt>
    <dgm:pt modelId="{8225B49E-C2F6-4381-9DE1-EB68125E1E0A}" type="sibTrans" cxnId="{8CC715E3-E154-4BAE-BB59-DB61A4ECDAD5}">
      <dgm:prSet/>
      <dgm:spPr/>
      <dgm:t>
        <a:bodyPr/>
        <a:lstStyle/>
        <a:p>
          <a:endParaRPr lang="da-DK"/>
        </a:p>
      </dgm:t>
    </dgm:pt>
    <dgm:pt modelId="{E6AEF437-7F55-4013-994F-71DF47DB7319}">
      <dgm:prSet phldrT="[Tekst]"/>
      <dgm:spPr/>
      <dgm:t>
        <a:bodyPr/>
        <a:lstStyle/>
        <a:p>
          <a:r>
            <a:rPr lang="da-DK" dirty="0"/>
            <a:t>Test </a:t>
          </a:r>
          <a:r>
            <a:rPr lang="da-DK" dirty="0" err="1"/>
            <a:t>closure</a:t>
          </a:r>
          <a:endParaRPr lang="da-DK" dirty="0"/>
        </a:p>
      </dgm:t>
    </dgm:pt>
    <dgm:pt modelId="{69225FD0-AB28-42E7-ABD7-8E979244C919}" type="parTrans" cxnId="{8A57D44A-E347-4190-AB04-B12C5780330F}">
      <dgm:prSet/>
      <dgm:spPr/>
      <dgm:t>
        <a:bodyPr/>
        <a:lstStyle/>
        <a:p>
          <a:endParaRPr lang="da-DK"/>
        </a:p>
      </dgm:t>
    </dgm:pt>
    <dgm:pt modelId="{FA6E4785-7CC0-4472-A140-DA81EEAD800C}" type="sibTrans" cxnId="{8A57D44A-E347-4190-AB04-B12C5780330F}">
      <dgm:prSet/>
      <dgm:spPr/>
      <dgm:t>
        <a:bodyPr/>
        <a:lstStyle/>
        <a:p>
          <a:endParaRPr lang="da-DK"/>
        </a:p>
      </dgm:t>
    </dgm:pt>
    <dgm:pt modelId="{27975390-B29A-4FB2-BE69-A8FC04CAA3A9}" type="pres">
      <dgm:prSet presAssocID="{A92C564E-8707-4546-AB9A-690037CFEBB2}" presName="Name0" presStyleCnt="0">
        <dgm:presLayoutVars>
          <dgm:dir/>
          <dgm:resizeHandles val="exact"/>
        </dgm:presLayoutVars>
      </dgm:prSet>
      <dgm:spPr/>
    </dgm:pt>
    <dgm:pt modelId="{1015B419-9AE2-47D6-A865-DF26ABF9FF5A}" type="pres">
      <dgm:prSet presAssocID="{A92C564E-8707-4546-AB9A-690037CFEBB2}" presName="cycle" presStyleCnt="0"/>
      <dgm:spPr/>
    </dgm:pt>
    <dgm:pt modelId="{0DC22B31-48BC-40A1-A191-415F89534497}" type="pres">
      <dgm:prSet presAssocID="{15F26339-92A0-4D1B-9E0D-CADBF25A5F83}" presName="nodeFirstNode" presStyleLbl="node1" presStyleIdx="0" presStyleCnt="9">
        <dgm:presLayoutVars>
          <dgm:bulletEnabled val="1"/>
        </dgm:presLayoutVars>
      </dgm:prSet>
      <dgm:spPr/>
    </dgm:pt>
    <dgm:pt modelId="{B334C13D-03D8-4D04-81B7-864EF7DD24B0}" type="pres">
      <dgm:prSet presAssocID="{30E55C58-4137-4804-B0C1-41185FCBB813}" presName="sibTransFirstNode" presStyleLbl="bgShp" presStyleIdx="0" presStyleCnt="1"/>
      <dgm:spPr/>
    </dgm:pt>
    <dgm:pt modelId="{E9464B43-29A4-43A4-A17D-0216B7F514D4}" type="pres">
      <dgm:prSet presAssocID="{8EC52DF0-03D2-4BC2-AA48-1858B7DF9347}" presName="nodeFollowingNodes" presStyleLbl="node1" presStyleIdx="1" presStyleCnt="9" custRadScaleRad="8696" custRadScaleInc="-9300">
        <dgm:presLayoutVars>
          <dgm:bulletEnabled val="1"/>
        </dgm:presLayoutVars>
      </dgm:prSet>
      <dgm:spPr/>
    </dgm:pt>
    <dgm:pt modelId="{F8B7684E-159D-4288-B3AB-204A2C498632}" type="pres">
      <dgm:prSet presAssocID="{99E75870-0195-4741-85BD-1B01160665EF}" presName="nodeFollowingNodes" presStyleLbl="node1" presStyleIdx="2" presStyleCnt="9" custRadScaleRad="105511" custRadScaleInc="-76048">
        <dgm:presLayoutVars>
          <dgm:bulletEnabled val="1"/>
        </dgm:presLayoutVars>
      </dgm:prSet>
      <dgm:spPr/>
    </dgm:pt>
    <dgm:pt modelId="{7905C82B-6B71-489C-8B9F-98D02601D1A9}" type="pres">
      <dgm:prSet presAssocID="{41B88C74-2C39-4448-B194-1D75D2E3D3EE}" presName="nodeFollowingNodes" presStyleLbl="node1" presStyleIdx="3" presStyleCnt="9" custRadScaleRad="101760" custRadScaleInc="-67565">
        <dgm:presLayoutVars>
          <dgm:bulletEnabled val="1"/>
        </dgm:presLayoutVars>
      </dgm:prSet>
      <dgm:spPr/>
    </dgm:pt>
    <dgm:pt modelId="{6A0A965D-1750-42CC-9277-8E886FFE92C0}" type="pres">
      <dgm:prSet presAssocID="{003B341B-6099-48A8-B0AA-35B25C8AEE68}" presName="nodeFollowingNodes" presStyleLbl="node1" presStyleIdx="4" presStyleCnt="9" custRadScaleRad="99445" custRadScaleInc="-57679">
        <dgm:presLayoutVars>
          <dgm:bulletEnabled val="1"/>
        </dgm:presLayoutVars>
      </dgm:prSet>
      <dgm:spPr/>
    </dgm:pt>
    <dgm:pt modelId="{BF8D0212-CBA7-4A0E-A3C5-1BF96861BD6B}" type="pres">
      <dgm:prSet presAssocID="{9F39437D-054E-49CE-997B-97659F96F838}" presName="nodeFollowingNodes" presStyleLbl="node1" presStyleIdx="5" presStyleCnt="9">
        <dgm:presLayoutVars>
          <dgm:bulletEnabled val="1"/>
        </dgm:presLayoutVars>
      </dgm:prSet>
      <dgm:spPr/>
    </dgm:pt>
    <dgm:pt modelId="{D07B5D46-1ED5-4BE4-95BF-2B8DEB9CD1E2}" type="pres">
      <dgm:prSet presAssocID="{B046957C-931F-4D17-9EE0-DED824EA0296}" presName="nodeFollowingNodes" presStyleLbl="node1" presStyleIdx="6" presStyleCnt="9">
        <dgm:presLayoutVars>
          <dgm:bulletEnabled val="1"/>
        </dgm:presLayoutVars>
      </dgm:prSet>
      <dgm:spPr/>
    </dgm:pt>
    <dgm:pt modelId="{49F294C1-DBD6-44AB-971B-1A160951B8E6}" type="pres">
      <dgm:prSet presAssocID="{D9757EDD-4EA6-4A01-AB5E-AF5E0D0A4AC0}" presName="nodeFollowingNodes" presStyleLbl="node1" presStyleIdx="7" presStyleCnt="9">
        <dgm:presLayoutVars>
          <dgm:bulletEnabled val="1"/>
        </dgm:presLayoutVars>
      </dgm:prSet>
      <dgm:spPr/>
    </dgm:pt>
    <dgm:pt modelId="{D6E1C373-0EF3-4275-8A56-5C177408E1B9}" type="pres">
      <dgm:prSet presAssocID="{E6AEF437-7F55-4013-994F-71DF47DB7319}" presName="nodeFollowingNodes" presStyleLbl="node1" presStyleIdx="8" presStyleCnt="9" custRadScaleRad="106026" custRadScaleInc="-29701">
        <dgm:presLayoutVars>
          <dgm:bulletEnabled val="1"/>
        </dgm:presLayoutVars>
      </dgm:prSet>
      <dgm:spPr/>
    </dgm:pt>
  </dgm:ptLst>
  <dgm:cxnLst>
    <dgm:cxn modelId="{94089804-2C6A-4A8C-BBEA-92ECCB6E56A0}" srcId="{A92C564E-8707-4546-AB9A-690037CFEBB2}" destId="{8EC52DF0-03D2-4BC2-AA48-1858B7DF9347}" srcOrd="1" destOrd="0" parTransId="{1F9D3AA2-76DC-4A88-8AB5-F7C45B47041F}" sibTransId="{8D5866B8-B16E-4A73-BCCD-DCF843CC3D60}"/>
    <dgm:cxn modelId="{A0AEE114-9206-474B-8D25-691BE33F20EE}" type="presOf" srcId="{30E55C58-4137-4804-B0C1-41185FCBB813}" destId="{B334C13D-03D8-4D04-81B7-864EF7DD24B0}" srcOrd="0" destOrd="0" presId="urn:microsoft.com/office/officeart/2005/8/layout/cycle3"/>
    <dgm:cxn modelId="{B25EEA1F-8115-4CAF-9D2C-05C3D640390F}" type="presOf" srcId="{E6AEF437-7F55-4013-994F-71DF47DB7319}" destId="{D6E1C373-0EF3-4275-8A56-5C177408E1B9}" srcOrd="0" destOrd="0" presId="urn:microsoft.com/office/officeart/2005/8/layout/cycle3"/>
    <dgm:cxn modelId="{1F24EC22-FA10-487D-9A9E-21466112710A}" type="presOf" srcId="{41B88C74-2C39-4448-B194-1D75D2E3D3EE}" destId="{7905C82B-6B71-489C-8B9F-98D02601D1A9}" srcOrd="0" destOrd="0" presId="urn:microsoft.com/office/officeart/2005/8/layout/cycle3"/>
    <dgm:cxn modelId="{C3F3DB35-002F-4E44-918F-259A36D0EBA9}" srcId="{A92C564E-8707-4546-AB9A-690037CFEBB2}" destId="{003B341B-6099-48A8-B0AA-35B25C8AEE68}" srcOrd="4" destOrd="0" parTransId="{D948F10D-0A01-4DD5-9A00-74BC82A61BAC}" sibTransId="{DA86186B-F02B-4CD7-B4C6-F350BDCDCD06}"/>
    <dgm:cxn modelId="{F10AEB65-3FA3-4A37-9B06-FFEC1207E559}" srcId="{A92C564E-8707-4546-AB9A-690037CFEBB2}" destId="{99E75870-0195-4741-85BD-1B01160665EF}" srcOrd="2" destOrd="0" parTransId="{D20BA9AF-7315-4751-BFC6-5A3B8A99DFAC}" sibTransId="{AB077D4C-2DC3-4151-9B70-298570F72933}"/>
    <dgm:cxn modelId="{8D63A868-F867-4A71-BD0F-2037AFF6201A}" type="presOf" srcId="{99E75870-0195-4741-85BD-1B01160665EF}" destId="{F8B7684E-159D-4288-B3AB-204A2C498632}" srcOrd="0" destOrd="0" presId="urn:microsoft.com/office/officeart/2005/8/layout/cycle3"/>
    <dgm:cxn modelId="{40244D6A-7516-4641-9A18-BD41F22B23B0}" type="presOf" srcId="{003B341B-6099-48A8-B0AA-35B25C8AEE68}" destId="{6A0A965D-1750-42CC-9277-8E886FFE92C0}" srcOrd="0" destOrd="0" presId="urn:microsoft.com/office/officeart/2005/8/layout/cycle3"/>
    <dgm:cxn modelId="{8A57D44A-E347-4190-AB04-B12C5780330F}" srcId="{A92C564E-8707-4546-AB9A-690037CFEBB2}" destId="{E6AEF437-7F55-4013-994F-71DF47DB7319}" srcOrd="8" destOrd="0" parTransId="{69225FD0-AB28-42E7-ABD7-8E979244C919}" sibTransId="{FA6E4785-7CC0-4472-A140-DA81EEAD800C}"/>
    <dgm:cxn modelId="{F32C844F-1229-4B1E-817B-6C18AE061A19}" srcId="{A92C564E-8707-4546-AB9A-690037CFEBB2}" destId="{41B88C74-2C39-4448-B194-1D75D2E3D3EE}" srcOrd="3" destOrd="0" parTransId="{F3C32A50-210E-4BD7-9EB1-1A5C47301695}" sibTransId="{A3529F69-FE6A-4D24-8F1F-57854168EE68}"/>
    <dgm:cxn modelId="{FA7BCD79-E027-4DBD-9FFA-36DA1CE05357}" type="presOf" srcId="{9F39437D-054E-49CE-997B-97659F96F838}" destId="{BF8D0212-CBA7-4A0E-A3C5-1BF96861BD6B}" srcOrd="0" destOrd="0" presId="urn:microsoft.com/office/officeart/2005/8/layout/cycle3"/>
    <dgm:cxn modelId="{02F7B989-DE84-400E-A7F0-D6D6A6D5246D}" srcId="{A92C564E-8707-4546-AB9A-690037CFEBB2}" destId="{9F39437D-054E-49CE-997B-97659F96F838}" srcOrd="5" destOrd="0" parTransId="{259D76AB-2E9F-47F5-B07D-410B2F774B7B}" sibTransId="{456B5C1D-05AA-4AEF-B942-65BDAA32AA0D}"/>
    <dgm:cxn modelId="{3E539491-D8CF-419B-A4FD-4E7D46DBD67D}" type="presOf" srcId="{B046957C-931F-4D17-9EE0-DED824EA0296}" destId="{D07B5D46-1ED5-4BE4-95BF-2B8DEB9CD1E2}" srcOrd="0" destOrd="0" presId="urn:microsoft.com/office/officeart/2005/8/layout/cycle3"/>
    <dgm:cxn modelId="{1FC41197-32B5-49C4-8F4C-1C9E9B0DB735}" type="presOf" srcId="{A92C564E-8707-4546-AB9A-690037CFEBB2}" destId="{27975390-B29A-4FB2-BE69-A8FC04CAA3A9}" srcOrd="0" destOrd="0" presId="urn:microsoft.com/office/officeart/2005/8/layout/cycle3"/>
    <dgm:cxn modelId="{FF1C0EB4-1D4B-4D8B-92A3-EE916DBDB67A}" type="presOf" srcId="{8EC52DF0-03D2-4BC2-AA48-1858B7DF9347}" destId="{E9464B43-29A4-43A4-A17D-0216B7F514D4}" srcOrd="0" destOrd="0" presId="urn:microsoft.com/office/officeart/2005/8/layout/cycle3"/>
    <dgm:cxn modelId="{527139C5-24AB-463E-A960-DEF200BFF69F}" srcId="{A92C564E-8707-4546-AB9A-690037CFEBB2}" destId="{15F26339-92A0-4D1B-9E0D-CADBF25A5F83}" srcOrd="0" destOrd="0" parTransId="{E6083CDC-8E5D-4738-A364-46FACA1C18BB}" sibTransId="{30E55C58-4137-4804-B0C1-41185FCBB813}"/>
    <dgm:cxn modelId="{8CC715E3-E154-4BAE-BB59-DB61A4ECDAD5}" srcId="{A92C564E-8707-4546-AB9A-690037CFEBB2}" destId="{D9757EDD-4EA6-4A01-AB5E-AF5E0D0A4AC0}" srcOrd="7" destOrd="0" parTransId="{8B1D7A8B-7EB9-455E-9886-411A095C3D15}" sibTransId="{8225B49E-C2F6-4381-9DE1-EB68125E1E0A}"/>
    <dgm:cxn modelId="{098F85FA-544F-4CDA-AD94-FB2C40744347}" type="presOf" srcId="{D9757EDD-4EA6-4A01-AB5E-AF5E0D0A4AC0}" destId="{49F294C1-DBD6-44AB-971B-1A160951B8E6}" srcOrd="0" destOrd="0" presId="urn:microsoft.com/office/officeart/2005/8/layout/cycle3"/>
    <dgm:cxn modelId="{981326FC-1866-4D6E-B34C-59742D32A323}" type="presOf" srcId="{15F26339-92A0-4D1B-9E0D-CADBF25A5F83}" destId="{0DC22B31-48BC-40A1-A191-415F89534497}" srcOrd="0" destOrd="0" presId="urn:microsoft.com/office/officeart/2005/8/layout/cycle3"/>
    <dgm:cxn modelId="{FB534DFE-2370-420C-9D0E-A8F21D2C5E8A}" srcId="{A92C564E-8707-4546-AB9A-690037CFEBB2}" destId="{B046957C-931F-4D17-9EE0-DED824EA0296}" srcOrd="6" destOrd="0" parTransId="{01FF3034-88FC-4051-8657-ACE536ABD348}" sibTransId="{273C9188-466E-4B71-94F0-AE312A80365F}"/>
    <dgm:cxn modelId="{A337607D-38EB-44D1-BFEE-C5051236B377}" type="presParOf" srcId="{27975390-B29A-4FB2-BE69-A8FC04CAA3A9}" destId="{1015B419-9AE2-47D6-A865-DF26ABF9FF5A}" srcOrd="0" destOrd="0" presId="urn:microsoft.com/office/officeart/2005/8/layout/cycle3"/>
    <dgm:cxn modelId="{C59D44C5-13DC-4D36-805F-7DAD7395BEE6}" type="presParOf" srcId="{1015B419-9AE2-47D6-A865-DF26ABF9FF5A}" destId="{0DC22B31-48BC-40A1-A191-415F89534497}" srcOrd="0" destOrd="0" presId="urn:microsoft.com/office/officeart/2005/8/layout/cycle3"/>
    <dgm:cxn modelId="{CCDA41D2-E39C-4394-8BD3-717CCE5C98F8}" type="presParOf" srcId="{1015B419-9AE2-47D6-A865-DF26ABF9FF5A}" destId="{B334C13D-03D8-4D04-81B7-864EF7DD24B0}" srcOrd="1" destOrd="0" presId="urn:microsoft.com/office/officeart/2005/8/layout/cycle3"/>
    <dgm:cxn modelId="{D6E80949-A9FA-4AF0-81C9-F11C6268F1B5}" type="presParOf" srcId="{1015B419-9AE2-47D6-A865-DF26ABF9FF5A}" destId="{E9464B43-29A4-43A4-A17D-0216B7F514D4}" srcOrd="2" destOrd="0" presId="urn:microsoft.com/office/officeart/2005/8/layout/cycle3"/>
    <dgm:cxn modelId="{AD58ABDD-1D2C-4D7D-B925-9478233D276E}" type="presParOf" srcId="{1015B419-9AE2-47D6-A865-DF26ABF9FF5A}" destId="{F8B7684E-159D-4288-B3AB-204A2C498632}" srcOrd="3" destOrd="0" presId="urn:microsoft.com/office/officeart/2005/8/layout/cycle3"/>
    <dgm:cxn modelId="{9B66EE43-8F6C-4704-9F0B-5238AA66146F}" type="presParOf" srcId="{1015B419-9AE2-47D6-A865-DF26ABF9FF5A}" destId="{7905C82B-6B71-489C-8B9F-98D02601D1A9}" srcOrd="4" destOrd="0" presId="urn:microsoft.com/office/officeart/2005/8/layout/cycle3"/>
    <dgm:cxn modelId="{6B0CC0A0-BF4A-46B4-9B35-96E1CA9453A3}" type="presParOf" srcId="{1015B419-9AE2-47D6-A865-DF26ABF9FF5A}" destId="{6A0A965D-1750-42CC-9277-8E886FFE92C0}" srcOrd="5" destOrd="0" presId="urn:microsoft.com/office/officeart/2005/8/layout/cycle3"/>
    <dgm:cxn modelId="{665B557A-24B0-4B5E-86F1-49B38B8FC128}" type="presParOf" srcId="{1015B419-9AE2-47D6-A865-DF26ABF9FF5A}" destId="{BF8D0212-CBA7-4A0E-A3C5-1BF96861BD6B}" srcOrd="6" destOrd="0" presId="urn:microsoft.com/office/officeart/2005/8/layout/cycle3"/>
    <dgm:cxn modelId="{817810DA-8C7A-4A23-BB5A-182BF7F24C00}" type="presParOf" srcId="{1015B419-9AE2-47D6-A865-DF26ABF9FF5A}" destId="{D07B5D46-1ED5-4BE4-95BF-2B8DEB9CD1E2}" srcOrd="7" destOrd="0" presId="urn:microsoft.com/office/officeart/2005/8/layout/cycle3"/>
    <dgm:cxn modelId="{D0E5E1B5-566D-4E3C-9AD3-F2DD485664C1}" type="presParOf" srcId="{1015B419-9AE2-47D6-A865-DF26ABF9FF5A}" destId="{49F294C1-DBD6-44AB-971B-1A160951B8E6}" srcOrd="8" destOrd="0" presId="urn:microsoft.com/office/officeart/2005/8/layout/cycle3"/>
    <dgm:cxn modelId="{AC564B7E-90EE-41C3-8EFD-6B08E00E9277}" type="presParOf" srcId="{1015B419-9AE2-47D6-A865-DF26ABF9FF5A}" destId="{D6E1C373-0EF3-4275-8A56-5C177408E1B9}" srcOrd="9"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AB60DA-CB7F-486A-8FED-C2E71467DA5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3936888-D5E9-43A6-B222-EA6A79653BA8}">
      <dgm:prSet phldrT="[Tekst]"/>
      <dgm:spPr/>
      <dgm:t>
        <a:bodyPr/>
        <a:lstStyle/>
        <a:p>
          <a:r>
            <a:rPr lang="en-US" dirty="0"/>
            <a:t>Schedule.</a:t>
          </a:r>
        </a:p>
      </dgm:t>
    </dgm:pt>
    <dgm:pt modelId="{D8EBA236-D028-4C96-B619-5863F2049C6B}" type="parTrans" cxnId="{4E57271B-62D3-414E-A0FC-D4CDBDC76C22}">
      <dgm:prSet/>
      <dgm:spPr/>
      <dgm:t>
        <a:bodyPr/>
        <a:lstStyle/>
        <a:p>
          <a:endParaRPr lang="en-US"/>
        </a:p>
      </dgm:t>
    </dgm:pt>
    <dgm:pt modelId="{F6C5AFCD-4D57-4757-B88D-E18C6FD6C228}" type="sibTrans" cxnId="{4E57271B-62D3-414E-A0FC-D4CDBDC76C22}">
      <dgm:prSet/>
      <dgm:spPr/>
      <dgm:t>
        <a:bodyPr/>
        <a:lstStyle/>
        <a:p>
          <a:endParaRPr lang="en-US"/>
        </a:p>
      </dgm:t>
    </dgm:pt>
    <dgm:pt modelId="{FE018D82-237A-4FDF-AA04-92C18E8C2325}">
      <dgm:prSet/>
      <dgm:spPr/>
      <dgm:t>
        <a:bodyPr/>
        <a:lstStyle/>
        <a:p>
          <a:r>
            <a:rPr lang="en-US"/>
            <a:t>Test Deliverables.</a:t>
          </a:r>
          <a:endParaRPr lang="en-US" dirty="0"/>
        </a:p>
      </dgm:t>
    </dgm:pt>
    <dgm:pt modelId="{E7E024EE-9753-4711-BA0D-9F870B9340AD}" type="parTrans" cxnId="{F44560CA-207C-45A6-ADB5-78FFCDCFEBC8}">
      <dgm:prSet/>
      <dgm:spPr/>
      <dgm:t>
        <a:bodyPr/>
        <a:lstStyle/>
        <a:p>
          <a:endParaRPr lang="en-US"/>
        </a:p>
      </dgm:t>
    </dgm:pt>
    <dgm:pt modelId="{6A7B7443-FC9B-40C6-BFB4-BB5B54A6620F}" type="sibTrans" cxnId="{F44560CA-207C-45A6-ADB5-78FFCDCFEBC8}">
      <dgm:prSet/>
      <dgm:spPr/>
      <dgm:t>
        <a:bodyPr/>
        <a:lstStyle/>
        <a:p>
          <a:endParaRPr lang="en-US"/>
        </a:p>
      </dgm:t>
    </dgm:pt>
    <dgm:pt modelId="{F872889B-5DBB-4C00-972E-80718D0A740C}">
      <dgm:prSet/>
      <dgm:spPr/>
      <dgm:t>
        <a:bodyPr/>
        <a:lstStyle/>
        <a:p>
          <a:r>
            <a:rPr lang="en-US"/>
            <a:t>Release Criteria.</a:t>
          </a:r>
          <a:endParaRPr lang="en-US" dirty="0"/>
        </a:p>
      </dgm:t>
    </dgm:pt>
    <dgm:pt modelId="{7D184222-917B-48A2-B3BB-CE81AC806D2C}" type="parTrans" cxnId="{B9293250-099C-4FF0-B9C4-00E69134B0AE}">
      <dgm:prSet/>
      <dgm:spPr/>
      <dgm:t>
        <a:bodyPr/>
        <a:lstStyle/>
        <a:p>
          <a:endParaRPr lang="en-US"/>
        </a:p>
      </dgm:t>
    </dgm:pt>
    <dgm:pt modelId="{891AE3E5-AA18-490C-AA5F-BD0E522D28E0}" type="sibTrans" cxnId="{B9293250-099C-4FF0-B9C4-00E69134B0AE}">
      <dgm:prSet/>
      <dgm:spPr/>
      <dgm:t>
        <a:bodyPr/>
        <a:lstStyle/>
        <a:p>
          <a:endParaRPr lang="en-US"/>
        </a:p>
      </dgm:t>
    </dgm:pt>
    <dgm:pt modelId="{2D795546-3750-4061-A166-853A94CB6D00}">
      <dgm:prSet/>
      <dgm:spPr/>
      <dgm:t>
        <a:bodyPr/>
        <a:lstStyle/>
        <a:p>
          <a:r>
            <a:rPr lang="en-US" dirty="0"/>
            <a:t>Risks and Contingencies. </a:t>
          </a:r>
        </a:p>
      </dgm:t>
    </dgm:pt>
    <dgm:pt modelId="{1F4B61CE-F5E1-441E-B6F3-C9D443F4A71E}" type="parTrans" cxnId="{7F72CE6D-1564-4D5A-97AA-F30846A51120}">
      <dgm:prSet/>
      <dgm:spPr/>
      <dgm:t>
        <a:bodyPr/>
        <a:lstStyle/>
        <a:p>
          <a:endParaRPr lang="en-US"/>
        </a:p>
      </dgm:t>
    </dgm:pt>
    <dgm:pt modelId="{82C9B08E-4D60-466A-8BCF-7B64A1286F3A}" type="sibTrans" cxnId="{7F72CE6D-1564-4D5A-97AA-F30846A51120}">
      <dgm:prSet/>
      <dgm:spPr/>
      <dgm:t>
        <a:bodyPr/>
        <a:lstStyle/>
        <a:p>
          <a:endParaRPr lang="en-US"/>
        </a:p>
      </dgm:t>
    </dgm:pt>
    <dgm:pt modelId="{713533F8-A125-4B41-920C-124909ECCB7A}" type="pres">
      <dgm:prSet presAssocID="{CDAB60DA-CB7F-486A-8FED-C2E71467DA5F}" presName="diagram" presStyleCnt="0">
        <dgm:presLayoutVars>
          <dgm:dir/>
          <dgm:resizeHandles val="exact"/>
        </dgm:presLayoutVars>
      </dgm:prSet>
      <dgm:spPr/>
    </dgm:pt>
    <dgm:pt modelId="{96D6AADA-26FB-4360-836F-1FFC4956E181}" type="pres">
      <dgm:prSet presAssocID="{B3936888-D5E9-43A6-B222-EA6A79653BA8}" presName="node" presStyleLbl="node1" presStyleIdx="0" presStyleCnt="4">
        <dgm:presLayoutVars>
          <dgm:bulletEnabled val="1"/>
        </dgm:presLayoutVars>
      </dgm:prSet>
      <dgm:spPr/>
    </dgm:pt>
    <dgm:pt modelId="{740CCC74-926C-44C5-AC84-17CA3B0BD7B9}" type="pres">
      <dgm:prSet presAssocID="{F6C5AFCD-4D57-4757-B88D-E18C6FD6C228}" presName="sibTrans" presStyleCnt="0"/>
      <dgm:spPr/>
    </dgm:pt>
    <dgm:pt modelId="{1FAB0B9D-B709-449F-878E-731EC90913E4}" type="pres">
      <dgm:prSet presAssocID="{FE018D82-237A-4FDF-AA04-92C18E8C2325}" presName="node" presStyleLbl="node1" presStyleIdx="1" presStyleCnt="4">
        <dgm:presLayoutVars>
          <dgm:bulletEnabled val="1"/>
        </dgm:presLayoutVars>
      </dgm:prSet>
      <dgm:spPr/>
    </dgm:pt>
    <dgm:pt modelId="{9F95D545-7EAB-410C-8C94-8B036DE8E98A}" type="pres">
      <dgm:prSet presAssocID="{6A7B7443-FC9B-40C6-BFB4-BB5B54A6620F}" presName="sibTrans" presStyleCnt="0"/>
      <dgm:spPr/>
    </dgm:pt>
    <dgm:pt modelId="{E4224C94-1606-4288-9488-247F9206BA2F}" type="pres">
      <dgm:prSet presAssocID="{F872889B-5DBB-4C00-972E-80718D0A740C}" presName="node" presStyleLbl="node1" presStyleIdx="2" presStyleCnt="4">
        <dgm:presLayoutVars>
          <dgm:bulletEnabled val="1"/>
        </dgm:presLayoutVars>
      </dgm:prSet>
      <dgm:spPr/>
    </dgm:pt>
    <dgm:pt modelId="{F3744233-2164-4FCE-B7D2-F4BAD7FE2DFA}" type="pres">
      <dgm:prSet presAssocID="{891AE3E5-AA18-490C-AA5F-BD0E522D28E0}" presName="sibTrans" presStyleCnt="0"/>
      <dgm:spPr/>
    </dgm:pt>
    <dgm:pt modelId="{76C59027-D0F9-413B-9E19-AA036D2C3FAC}" type="pres">
      <dgm:prSet presAssocID="{2D795546-3750-4061-A166-853A94CB6D00}" presName="node" presStyleLbl="node1" presStyleIdx="3" presStyleCnt="4">
        <dgm:presLayoutVars>
          <dgm:bulletEnabled val="1"/>
        </dgm:presLayoutVars>
      </dgm:prSet>
      <dgm:spPr/>
    </dgm:pt>
  </dgm:ptLst>
  <dgm:cxnLst>
    <dgm:cxn modelId="{4E57271B-62D3-414E-A0FC-D4CDBDC76C22}" srcId="{CDAB60DA-CB7F-486A-8FED-C2E71467DA5F}" destId="{B3936888-D5E9-43A6-B222-EA6A79653BA8}" srcOrd="0" destOrd="0" parTransId="{D8EBA236-D028-4C96-B619-5863F2049C6B}" sibTransId="{F6C5AFCD-4D57-4757-B88D-E18C6FD6C228}"/>
    <dgm:cxn modelId="{89DCDE2F-B93C-4798-987D-82CE1719F685}" type="presOf" srcId="{B3936888-D5E9-43A6-B222-EA6A79653BA8}" destId="{96D6AADA-26FB-4360-836F-1FFC4956E181}" srcOrd="0" destOrd="0" presId="urn:microsoft.com/office/officeart/2005/8/layout/default"/>
    <dgm:cxn modelId="{7F72CE6D-1564-4D5A-97AA-F30846A51120}" srcId="{CDAB60DA-CB7F-486A-8FED-C2E71467DA5F}" destId="{2D795546-3750-4061-A166-853A94CB6D00}" srcOrd="3" destOrd="0" parTransId="{1F4B61CE-F5E1-441E-B6F3-C9D443F4A71E}" sibTransId="{82C9B08E-4D60-466A-8BCF-7B64A1286F3A}"/>
    <dgm:cxn modelId="{B9293250-099C-4FF0-B9C4-00E69134B0AE}" srcId="{CDAB60DA-CB7F-486A-8FED-C2E71467DA5F}" destId="{F872889B-5DBB-4C00-972E-80718D0A740C}" srcOrd="2" destOrd="0" parTransId="{7D184222-917B-48A2-B3BB-CE81AC806D2C}" sibTransId="{891AE3E5-AA18-490C-AA5F-BD0E522D28E0}"/>
    <dgm:cxn modelId="{38A375B9-DB0E-47D4-A96B-909696358376}" type="presOf" srcId="{F872889B-5DBB-4C00-972E-80718D0A740C}" destId="{E4224C94-1606-4288-9488-247F9206BA2F}" srcOrd="0" destOrd="0" presId="urn:microsoft.com/office/officeart/2005/8/layout/default"/>
    <dgm:cxn modelId="{F44560CA-207C-45A6-ADB5-78FFCDCFEBC8}" srcId="{CDAB60DA-CB7F-486A-8FED-C2E71467DA5F}" destId="{FE018D82-237A-4FDF-AA04-92C18E8C2325}" srcOrd="1" destOrd="0" parTransId="{E7E024EE-9753-4711-BA0D-9F870B9340AD}" sibTransId="{6A7B7443-FC9B-40C6-BFB4-BB5B54A6620F}"/>
    <dgm:cxn modelId="{5559E9D9-11CF-487C-B00D-E771DAC0F293}" type="presOf" srcId="{2D795546-3750-4061-A166-853A94CB6D00}" destId="{76C59027-D0F9-413B-9E19-AA036D2C3FAC}" srcOrd="0" destOrd="0" presId="urn:microsoft.com/office/officeart/2005/8/layout/default"/>
    <dgm:cxn modelId="{76EEC9E4-FD2D-4FA7-8466-AB55A23695AA}" type="presOf" srcId="{FE018D82-237A-4FDF-AA04-92C18E8C2325}" destId="{1FAB0B9D-B709-449F-878E-731EC90913E4}" srcOrd="0" destOrd="0" presId="urn:microsoft.com/office/officeart/2005/8/layout/default"/>
    <dgm:cxn modelId="{3C2EA9EA-D82E-4ADB-8B08-CDDB29701109}" type="presOf" srcId="{CDAB60DA-CB7F-486A-8FED-C2E71467DA5F}" destId="{713533F8-A125-4B41-920C-124909ECCB7A}" srcOrd="0" destOrd="0" presId="urn:microsoft.com/office/officeart/2005/8/layout/default"/>
    <dgm:cxn modelId="{9E551853-723A-4878-9193-CAFFD00C9C91}" type="presParOf" srcId="{713533F8-A125-4B41-920C-124909ECCB7A}" destId="{96D6AADA-26FB-4360-836F-1FFC4956E181}" srcOrd="0" destOrd="0" presId="urn:microsoft.com/office/officeart/2005/8/layout/default"/>
    <dgm:cxn modelId="{602BFD36-5FA9-4BA5-B801-663B15FAA05D}" type="presParOf" srcId="{713533F8-A125-4B41-920C-124909ECCB7A}" destId="{740CCC74-926C-44C5-AC84-17CA3B0BD7B9}" srcOrd="1" destOrd="0" presId="urn:microsoft.com/office/officeart/2005/8/layout/default"/>
    <dgm:cxn modelId="{D8A17483-3EE8-4A27-B933-BD6C0CFD7925}" type="presParOf" srcId="{713533F8-A125-4B41-920C-124909ECCB7A}" destId="{1FAB0B9D-B709-449F-878E-731EC90913E4}" srcOrd="2" destOrd="0" presId="urn:microsoft.com/office/officeart/2005/8/layout/default"/>
    <dgm:cxn modelId="{80D35168-F463-4781-8885-90DFA9645294}" type="presParOf" srcId="{713533F8-A125-4B41-920C-124909ECCB7A}" destId="{9F95D545-7EAB-410C-8C94-8B036DE8E98A}" srcOrd="3" destOrd="0" presId="urn:microsoft.com/office/officeart/2005/8/layout/default"/>
    <dgm:cxn modelId="{3016A7CE-F475-4127-853A-18AFA5DA6DA3}" type="presParOf" srcId="{713533F8-A125-4B41-920C-124909ECCB7A}" destId="{E4224C94-1606-4288-9488-247F9206BA2F}" srcOrd="4" destOrd="0" presId="urn:microsoft.com/office/officeart/2005/8/layout/default"/>
    <dgm:cxn modelId="{05F22156-04A8-48D5-B69B-684DBA62F772}" type="presParOf" srcId="{713533F8-A125-4B41-920C-124909ECCB7A}" destId="{F3744233-2164-4FCE-B7D2-F4BAD7FE2DFA}" srcOrd="5" destOrd="0" presId="urn:microsoft.com/office/officeart/2005/8/layout/default"/>
    <dgm:cxn modelId="{FA74E6D7-5FB7-4B4F-AC86-E59D8447D49B}" type="presParOf" srcId="{713533F8-A125-4B41-920C-124909ECCB7A}" destId="{76C59027-D0F9-413B-9E19-AA036D2C3FAC}"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34C13D-03D8-4D04-81B7-864EF7DD24B0}">
      <dsp:nvSpPr>
        <dsp:cNvPr id="0" name=""/>
        <dsp:cNvSpPr/>
      </dsp:nvSpPr>
      <dsp:spPr>
        <a:xfrm>
          <a:off x="718509" y="-49246"/>
          <a:ext cx="4251612" cy="4251612"/>
        </a:xfrm>
        <a:prstGeom prst="circularArrow">
          <a:avLst>
            <a:gd name="adj1" fmla="val 5544"/>
            <a:gd name="adj2" fmla="val 330680"/>
            <a:gd name="adj3" fmla="val 14783422"/>
            <a:gd name="adj4" fmla="val 16798473"/>
            <a:gd name="adj5" fmla="val 575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C22B31-48BC-40A1-A191-415F89534497}">
      <dsp:nvSpPr>
        <dsp:cNvPr id="0" name=""/>
        <dsp:cNvSpPr/>
      </dsp:nvSpPr>
      <dsp:spPr>
        <a:xfrm>
          <a:off x="2309617" y="1035"/>
          <a:ext cx="1069396" cy="534698"/>
        </a:xfrm>
        <a:prstGeom prst="roundRect">
          <a:avLst/>
        </a:prstGeom>
        <a:solidFill>
          <a:schemeClr val="accent4">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da-DK" sz="900" kern="1200" dirty="0"/>
            <a:t>Test </a:t>
          </a:r>
          <a:r>
            <a:rPr lang="da-DK" sz="900" kern="1200" dirty="0" err="1"/>
            <a:t>planning</a:t>
          </a:r>
          <a:endParaRPr lang="da-DK" sz="900" kern="1200" dirty="0"/>
        </a:p>
      </dsp:txBody>
      <dsp:txXfrm>
        <a:off x="2335719" y="27137"/>
        <a:ext cx="1017192" cy="482494"/>
      </dsp:txXfrm>
    </dsp:sp>
    <dsp:sp modelId="{E9464B43-29A4-43A4-A17D-0216B7F514D4}">
      <dsp:nvSpPr>
        <dsp:cNvPr id="0" name=""/>
        <dsp:cNvSpPr/>
      </dsp:nvSpPr>
      <dsp:spPr>
        <a:xfrm>
          <a:off x="2403735" y="1687600"/>
          <a:ext cx="1069396" cy="534698"/>
        </a:xfrm>
        <a:prstGeom prst="roundRect">
          <a:avLst/>
        </a:prstGeom>
        <a:solidFill>
          <a:schemeClr val="accent4">
            <a:hueOff val="-556921"/>
            <a:satOff val="3346"/>
            <a:lumOff val="1912"/>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da-DK" sz="900" kern="1200" dirty="0"/>
            <a:t>Test </a:t>
          </a:r>
          <a:r>
            <a:rPr lang="da-DK" sz="900" kern="1200" dirty="0" err="1"/>
            <a:t>control</a:t>
          </a:r>
          <a:endParaRPr lang="da-DK" sz="900" kern="1200" dirty="0"/>
        </a:p>
      </dsp:txBody>
      <dsp:txXfrm>
        <a:off x="2429837" y="1713702"/>
        <a:ext cx="1017192" cy="482494"/>
      </dsp:txXfrm>
    </dsp:sp>
    <dsp:sp modelId="{F8B7684E-159D-4288-B3AB-204A2C498632}">
      <dsp:nvSpPr>
        <dsp:cNvPr id="0" name=""/>
        <dsp:cNvSpPr/>
      </dsp:nvSpPr>
      <dsp:spPr>
        <a:xfrm>
          <a:off x="3829771" y="652799"/>
          <a:ext cx="1069396" cy="534698"/>
        </a:xfrm>
        <a:prstGeom prst="roundRect">
          <a:avLst/>
        </a:prstGeom>
        <a:solidFill>
          <a:schemeClr val="accent4">
            <a:hueOff val="-1113842"/>
            <a:satOff val="6693"/>
            <a:lumOff val="3823"/>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da-DK" sz="900" kern="1200" dirty="0"/>
            <a:t>Test </a:t>
          </a:r>
          <a:r>
            <a:rPr lang="da-DK" sz="900" kern="1200" dirty="0" err="1"/>
            <a:t>analysis</a:t>
          </a:r>
          <a:endParaRPr lang="da-DK" sz="900" kern="1200" dirty="0"/>
        </a:p>
      </dsp:txBody>
      <dsp:txXfrm>
        <a:off x="3855873" y="678901"/>
        <a:ext cx="1017192" cy="482494"/>
      </dsp:txXfrm>
    </dsp:sp>
    <dsp:sp modelId="{7905C82B-6B71-489C-8B9F-98D02601D1A9}">
      <dsp:nvSpPr>
        <dsp:cNvPr id="0" name=""/>
        <dsp:cNvSpPr/>
      </dsp:nvSpPr>
      <dsp:spPr>
        <a:xfrm>
          <a:off x="4145534" y="1996581"/>
          <a:ext cx="1069396" cy="534698"/>
        </a:xfrm>
        <a:prstGeom prst="roundRect">
          <a:avLst/>
        </a:prstGeom>
        <a:solidFill>
          <a:schemeClr val="accent4">
            <a:hueOff val="-1670763"/>
            <a:satOff val="10039"/>
            <a:lumOff val="5735"/>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da-DK" sz="900" kern="1200" dirty="0"/>
            <a:t>Test design</a:t>
          </a:r>
        </a:p>
      </dsp:txBody>
      <dsp:txXfrm>
        <a:off x="4171636" y="2022683"/>
        <a:ext cx="1017192" cy="482494"/>
      </dsp:txXfrm>
    </dsp:sp>
    <dsp:sp modelId="{6A0A965D-1750-42CC-9277-8E886FFE92C0}">
      <dsp:nvSpPr>
        <dsp:cNvPr id="0" name=""/>
        <dsp:cNvSpPr/>
      </dsp:nvSpPr>
      <dsp:spPr>
        <a:xfrm>
          <a:off x="3486882" y="3179676"/>
          <a:ext cx="1069396" cy="534698"/>
        </a:xfrm>
        <a:prstGeom prst="roundRect">
          <a:avLst/>
        </a:prstGeom>
        <a:solidFill>
          <a:schemeClr val="accent4">
            <a:hueOff val="-2227684"/>
            <a:satOff val="13386"/>
            <a:lumOff val="7646"/>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da-DK" sz="900" kern="1200" dirty="0"/>
            <a:t>Test </a:t>
          </a:r>
          <a:r>
            <a:rPr lang="da-DK" sz="900" kern="1200" dirty="0" err="1"/>
            <a:t>implementation</a:t>
          </a:r>
          <a:r>
            <a:rPr lang="da-DK" sz="900" kern="1200" dirty="0"/>
            <a:t> &amp; </a:t>
          </a:r>
          <a:r>
            <a:rPr lang="da-DK" sz="900" kern="1200" dirty="0" err="1"/>
            <a:t>exectuion</a:t>
          </a:r>
          <a:endParaRPr lang="da-DK" sz="900" kern="1200" dirty="0"/>
        </a:p>
      </dsp:txBody>
      <dsp:txXfrm>
        <a:off x="3512984" y="3205778"/>
        <a:ext cx="1017192" cy="482494"/>
      </dsp:txXfrm>
    </dsp:sp>
    <dsp:sp modelId="{BF8D0212-CBA7-4A0E-A3C5-1BF96861BD6B}">
      <dsp:nvSpPr>
        <dsp:cNvPr id="0" name=""/>
        <dsp:cNvSpPr/>
      </dsp:nvSpPr>
      <dsp:spPr>
        <a:xfrm>
          <a:off x="1689516" y="3517803"/>
          <a:ext cx="1069396" cy="534698"/>
        </a:xfrm>
        <a:prstGeom prst="roundRect">
          <a:avLst/>
        </a:prstGeom>
        <a:solidFill>
          <a:schemeClr val="accent4">
            <a:hueOff val="-2784604"/>
            <a:satOff val="16732"/>
            <a:lumOff val="9558"/>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da-DK" sz="900" kern="1200" dirty="0" err="1"/>
            <a:t>Checking</a:t>
          </a:r>
          <a:r>
            <a:rPr lang="da-DK" sz="900" kern="1200" dirty="0"/>
            <a:t> </a:t>
          </a:r>
          <a:r>
            <a:rPr lang="da-DK" sz="900" kern="1200" dirty="0" err="1"/>
            <a:t>results</a:t>
          </a:r>
          <a:endParaRPr lang="da-DK" sz="900" kern="1200" dirty="0"/>
        </a:p>
      </dsp:txBody>
      <dsp:txXfrm>
        <a:off x="1715618" y="3543905"/>
        <a:ext cx="1017192" cy="482494"/>
      </dsp:txXfrm>
    </dsp:sp>
    <dsp:sp modelId="{D07B5D46-1ED5-4BE4-95BF-2B8DEB9CD1E2}">
      <dsp:nvSpPr>
        <dsp:cNvPr id="0" name=""/>
        <dsp:cNvSpPr/>
      </dsp:nvSpPr>
      <dsp:spPr>
        <a:xfrm>
          <a:off x="739466" y="2720616"/>
          <a:ext cx="1069396" cy="534698"/>
        </a:xfrm>
        <a:prstGeom prst="roundRect">
          <a:avLst/>
        </a:prstGeom>
        <a:solidFill>
          <a:schemeClr val="accent4">
            <a:hueOff val="-3341525"/>
            <a:satOff val="20079"/>
            <a:lumOff val="1147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da-DK" sz="900" kern="1200" dirty="0" err="1"/>
            <a:t>Evaluating</a:t>
          </a:r>
          <a:r>
            <a:rPr lang="da-DK" sz="900" kern="1200" dirty="0"/>
            <a:t> exit </a:t>
          </a:r>
          <a:r>
            <a:rPr lang="da-DK" sz="900" kern="1200" dirty="0" err="1"/>
            <a:t>criteria</a:t>
          </a:r>
          <a:endParaRPr lang="da-DK" sz="900" kern="1200" dirty="0"/>
        </a:p>
      </dsp:txBody>
      <dsp:txXfrm>
        <a:off x="765568" y="2746718"/>
        <a:ext cx="1017192" cy="482494"/>
      </dsp:txXfrm>
    </dsp:sp>
    <dsp:sp modelId="{49F294C1-DBD6-44AB-971B-1A160951B8E6}">
      <dsp:nvSpPr>
        <dsp:cNvPr id="0" name=""/>
        <dsp:cNvSpPr/>
      </dsp:nvSpPr>
      <dsp:spPr>
        <a:xfrm>
          <a:off x="524107" y="1499256"/>
          <a:ext cx="1069396" cy="534698"/>
        </a:xfrm>
        <a:prstGeom prst="roundRect">
          <a:avLst/>
        </a:prstGeom>
        <a:solidFill>
          <a:schemeClr val="accent4">
            <a:hueOff val="-3898446"/>
            <a:satOff val="23425"/>
            <a:lumOff val="13381"/>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da-DK" sz="900" kern="1200" dirty="0"/>
            <a:t>Test </a:t>
          </a:r>
          <a:r>
            <a:rPr lang="da-DK" sz="900" kern="1200" dirty="0" err="1"/>
            <a:t>results</a:t>
          </a:r>
          <a:r>
            <a:rPr lang="da-DK" sz="900" kern="1200" dirty="0"/>
            <a:t> reporting</a:t>
          </a:r>
        </a:p>
      </dsp:txBody>
      <dsp:txXfrm>
        <a:off x="550209" y="1525358"/>
        <a:ext cx="1017192" cy="482494"/>
      </dsp:txXfrm>
    </dsp:sp>
    <dsp:sp modelId="{D6E1C373-0EF3-4275-8A56-5C177408E1B9}">
      <dsp:nvSpPr>
        <dsp:cNvPr id="0" name=""/>
        <dsp:cNvSpPr/>
      </dsp:nvSpPr>
      <dsp:spPr>
        <a:xfrm>
          <a:off x="822220" y="596337"/>
          <a:ext cx="1069396" cy="534698"/>
        </a:xfrm>
        <a:prstGeom prst="roundRect">
          <a:avLst/>
        </a:prstGeom>
        <a:solidFill>
          <a:schemeClr val="accent4">
            <a:hueOff val="-4455367"/>
            <a:satOff val="26772"/>
            <a:lumOff val="15293"/>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da-DK" sz="900" kern="1200" dirty="0"/>
            <a:t>Test </a:t>
          </a:r>
          <a:r>
            <a:rPr lang="da-DK" sz="900" kern="1200" dirty="0" err="1"/>
            <a:t>closure</a:t>
          </a:r>
          <a:endParaRPr lang="da-DK" sz="900" kern="1200" dirty="0"/>
        </a:p>
      </dsp:txBody>
      <dsp:txXfrm>
        <a:off x="848322" y="622439"/>
        <a:ext cx="1017192" cy="482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D6AADA-26FB-4360-836F-1FFC4956E181}">
      <dsp:nvSpPr>
        <dsp:cNvPr id="0" name=""/>
        <dsp:cNvSpPr/>
      </dsp:nvSpPr>
      <dsp:spPr>
        <a:xfrm>
          <a:off x="254681" y="1261"/>
          <a:ext cx="1865000" cy="1119000"/>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Schedule.</a:t>
          </a:r>
        </a:p>
      </dsp:txBody>
      <dsp:txXfrm>
        <a:off x="254681" y="1261"/>
        <a:ext cx="1865000" cy="1119000"/>
      </dsp:txXfrm>
    </dsp:sp>
    <dsp:sp modelId="{1FAB0B9D-B709-449F-878E-731EC90913E4}">
      <dsp:nvSpPr>
        <dsp:cNvPr id="0" name=""/>
        <dsp:cNvSpPr/>
      </dsp:nvSpPr>
      <dsp:spPr>
        <a:xfrm>
          <a:off x="2306182" y="1261"/>
          <a:ext cx="1865000" cy="1119000"/>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Test Deliverables.</a:t>
          </a:r>
          <a:endParaRPr lang="en-US" sz="1700" kern="1200" dirty="0"/>
        </a:p>
      </dsp:txBody>
      <dsp:txXfrm>
        <a:off x="2306182" y="1261"/>
        <a:ext cx="1865000" cy="1119000"/>
      </dsp:txXfrm>
    </dsp:sp>
    <dsp:sp modelId="{E4224C94-1606-4288-9488-247F9206BA2F}">
      <dsp:nvSpPr>
        <dsp:cNvPr id="0" name=""/>
        <dsp:cNvSpPr/>
      </dsp:nvSpPr>
      <dsp:spPr>
        <a:xfrm>
          <a:off x="254681" y="1306762"/>
          <a:ext cx="1865000" cy="1119000"/>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Release Criteria.</a:t>
          </a:r>
          <a:endParaRPr lang="en-US" sz="1700" kern="1200" dirty="0"/>
        </a:p>
      </dsp:txBody>
      <dsp:txXfrm>
        <a:off x="254681" y="1306762"/>
        <a:ext cx="1865000" cy="1119000"/>
      </dsp:txXfrm>
    </dsp:sp>
    <dsp:sp modelId="{76C59027-D0F9-413B-9E19-AA036D2C3FAC}">
      <dsp:nvSpPr>
        <dsp:cNvPr id="0" name=""/>
        <dsp:cNvSpPr/>
      </dsp:nvSpPr>
      <dsp:spPr>
        <a:xfrm>
          <a:off x="2306182" y="1306762"/>
          <a:ext cx="1865000" cy="1119000"/>
        </a:xfrm>
        <a:prstGeom prst="rect">
          <a:avLst/>
        </a:prstGeom>
        <a:solidFill>
          <a:schemeClr val="accent1">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Risks and Contingencies. </a:t>
          </a:r>
        </a:p>
      </dsp:txBody>
      <dsp:txXfrm>
        <a:off x="2306182" y="1306762"/>
        <a:ext cx="1865000" cy="111900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Pladsholder til dato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0A31C1-039A-4BDF-9529-4891FBBA0E89}" type="datetimeFigureOut">
              <a:rPr lang="en-US" smtClean="0"/>
              <a:t>5/30/2017</a:t>
            </a:fld>
            <a:endParaRPr lang="en-US"/>
          </a:p>
        </p:txBody>
      </p:sp>
      <p:sp>
        <p:nvSpPr>
          <p:cNvPr id="4" name="Pladsholder til sidefod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Pladsholder til dias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D4EC08-4087-48CF-A004-E26649CFD6D4}" type="slidenum">
              <a:rPr lang="en-US" smtClean="0"/>
              <a:t>‹nr.›</a:t>
            </a:fld>
            <a:endParaRPr lang="en-US"/>
          </a:p>
        </p:txBody>
      </p:sp>
    </p:spTree>
    <p:extLst>
      <p:ext uri="{BB962C8B-B14F-4D97-AF65-F5344CB8AC3E}">
        <p14:creationId xmlns:p14="http://schemas.microsoft.com/office/powerpoint/2010/main" val="3012431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Pladsholder til dato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2D95C1-6799-47D6-B846-A7C92DE932C6}" type="datetimeFigureOut">
              <a:rPr lang="en-US" smtClean="0"/>
              <a:t>5/30/2017</a:t>
            </a:fld>
            <a:endParaRPr lang="en-US" dirty="0"/>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US"/>
          </a:p>
        </p:txBody>
      </p:sp>
      <p:sp>
        <p:nvSpPr>
          <p:cNvPr id="6" name="Pladsholder til sidefod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2A6983-F3C0-417F-9022-DAE76EBD0E80}" type="slidenum">
              <a:rPr lang="en-US" smtClean="0"/>
              <a:t>‹nr.›</a:t>
            </a:fld>
            <a:endParaRPr lang="en-US" dirty="0"/>
          </a:p>
        </p:txBody>
      </p:sp>
    </p:spTree>
    <p:extLst>
      <p:ext uri="{BB962C8B-B14F-4D97-AF65-F5344CB8AC3E}">
        <p14:creationId xmlns:p14="http://schemas.microsoft.com/office/powerpoint/2010/main" val="292093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B72A6983-F3C0-417F-9022-DAE76EBD0E80}" type="slidenum">
              <a:rPr lang="en-US" smtClean="0"/>
              <a:t>2</a:t>
            </a:fld>
            <a:endParaRPr lang="en-US" dirty="0"/>
          </a:p>
        </p:txBody>
      </p:sp>
    </p:spTree>
    <p:extLst>
      <p:ext uri="{BB962C8B-B14F-4D97-AF65-F5344CB8AC3E}">
        <p14:creationId xmlns:p14="http://schemas.microsoft.com/office/powerpoint/2010/main" val="2387908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B72A6983-F3C0-417F-9022-DAE76EBD0E80}" type="slidenum">
              <a:rPr lang="en-US" smtClean="0"/>
              <a:t>59</a:t>
            </a:fld>
            <a:endParaRPr lang="en-US" dirty="0"/>
          </a:p>
        </p:txBody>
      </p:sp>
    </p:spTree>
    <p:extLst>
      <p:ext uri="{BB962C8B-B14F-4D97-AF65-F5344CB8AC3E}">
        <p14:creationId xmlns:p14="http://schemas.microsoft.com/office/powerpoint/2010/main" val="177628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B72A6983-F3C0-417F-9022-DAE76EBD0E80}" type="slidenum">
              <a:rPr lang="en-US" smtClean="0"/>
              <a:t>5</a:t>
            </a:fld>
            <a:endParaRPr lang="en-US" dirty="0"/>
          </a:p>
        </p:txBody>
      </p:sp>
    </p:spTree>
    <p:extLst>
      <p:ext uri="{BB962C8B-B14F-4D97-AF65-F5344CB8AC3E}">
        <p14:creationId xmlns:p14="http://schemas.microsoft.com/office/powerpoint/2010/main" val="67246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Full plan:</a:t>
            </a:r>
          </a:p>
          <a:p>
            <a:endParaRPr lang="da-DK" dirty="0"/>
          </a:p>
          <a:p>
            <a:r>
              <a:rPr lang="en-US" b="1" dirty="0"/>
              <a:t>Project Scope</a:t>
            </a:r>
          </a:p>
          <a:p>
            <a:r>
              <a:rPr lang="en-US" dirty="0"/>
              <a:t>The scope refers to the test project. Restate the business objective of the application and define the scope of the testing. The statement should be a list of activities that will be in scope or out of scope,</a:t>
            </a:r>
            <a:r>
              <a:rPr lang="en-US" baseline="0" dirty="0"/>
              <a:t> such as different configurations, documentation to be reviewed. </a:t>
            </a:r>
            <a:r>
              <a:rPr lang="en-US" dirty="0"/>
              <a:t> Example:</a:t>
            </a:r>
            <a:r>
              <a:rPr lang="en-US" baseline="0" dirty="0"/>
              <a:t> as the application is used only internally, testing will be performed using only internet explorer.</a:t>
            </a:r>
            <a:endParaRPr lang="en-US" dirty="0"/>
          </a:p>
          <a:p>
            <a:r>
              <a:rPr lang="en-US" b="1" dirty="0"/>
              <a:t>Test Objectives</a:t>
            </a:r>
          </a:p>
          <a:p>
            <a:r>
              <a:rPr lang="en-US" b="0" dirty="0"/>
              <a:t>The test objectives provide a prioritized list of verification or validation objectives for the project. You use this list of objectives to measure testing progress, and verify that testing activity is consistent with project objectives. You should validate that the application correctly supports required business processes and transactions. You should verify that actions and data are available only to those users with correct authorization. You should verify that the system will support the required service levels of the business</a:t>
            </a:r>
            <a:r>
              <a:rPr lang="en-US" b="0" baseline="0" dirty="0"/>
              <a:t>, example scale good enough.</a:t>
            </a:r>
            <a:endParaRPr lang="en-US" b="1" dirty="0"/>
          </a:p>
          <a:p>
            <a:r>
              <a:rPr lang="en-US" b="1" dirty="0"/>
              <a:t>Features and Functions to be Tested</a:t>
            </a:r>
          </a:p>
          <a:p>
            <a:r>
              <a:rPr lang="en-US" dirty="0"/>
              <a:t>Every feature and function must be listed for test inclusion or exclusion, along with a description of the exceptions. Some features may not be testable due to a lack of hardware or lack of control etc. The following is a basic list of functional areas: </a:t>
            </a:r>
            <a:br>
              <a:rPr lang="en-US" dirty="0"/>
            </a:br>
            <a:r>
              <a:rPr lang="en-US" dirty="0"/>
              <a:t>* Backup and recovery </a:t>
            </a:r>
            <a:br>
              <a:rPr lang="en-US" dirty="0"/>
            </a:br>
            <a:r>
              <a:rPr lang="en-US" dirty="0"/>
              <a:t>* Workflow </a:t>
            </a:r>
            <a:br>
              <a:rPr lang="en-US" dirty="0"/>
            </a:br>
            <a:r>
              <a:rPr lang="en-US" dirty="0"/>
              <a:t>* Interface design </a:t>
            </a:r>
            <a:br>
              <a:rPr lang="en-US" dirty="0"/>
            </a:br>
            <a:r>
              <a:rPr lang="en-US" dirty="0"/>
              <a:t>* Installation </a:t>
            </a:r>
            <a:br>
              <a:rPr lang="en-US" dirty="0"/>
            </a:br>
            <a:r>
              <a:rPr lang="en-US" dirty="0"/>
              <a:t>* Procedures (users, operational, installation) </a:t>
            </a:r>
            <a:br>
              <a:rPr lang="en-US" dirty="0"/>
            </a:br>
            <a:r>
              <a:rPr lang="en-US" dirty="0"/>
              <a:t>* Requirements and design </a:t>
            </a:r>
            <a:br>
              <a:rPr lang="en-US" dirty="0"/>
            </a:br>
            <a:r>
              <a:rPr lang="en-US" dirty="0"/>
              <a:t>* Messaging </a:t>
            </a:r>
            <a:br>
              <a:rPr lang="en-US" dirty="0"/>
            </a:br>
            <a:r>
              <a:rPr lang="en-US" dirty="0"/>
              <a:t>* Notifications </a:t>
            </a:r>
            <a:br>
              <a:rPr lang="en-US" dirty="0"/>
            </a:br>
            <a:r>
              <a:rPr lang="en-US" dirty="0"/>
              <a:t>* Error handling </a:t>
            </a:r>
            <a:br>
              <a:rPr lang="en-US" dirty="0"/>
            </a:br>
            <a:r>
              <a:rPr lang="en-US" dirty="0"/>
              <a:t>* System exceptions and third-party application faults </a:t>
            </a:r>
          </a:p>
          <a:p>
            <a:r>
              <a:rPr lang="en-US" b="1" dirty="0"/>
              <a:t>Testing Approach</a:t>
            </a:r>
          </a:p>
          <a:p>
            <a:r>
              <a:rPr lang="en-US" dirty="0"/>
              <a:t>The approach describe the levels and types of testing. The basic V-Model shows what types of tests that could be relevant</a:t>
            </a:r>
            <a:r>
              <a:rPr lang="en-US" baseline="0" dirty="0"/>
              <a:t> </a:t>
            </a:r>
            <a:r>
              <a:rPr lang="en-US" dirty="0"/>
              <a:t>to validate the system. More specific test types include performance testing, backup and recovery, security testing, environmental testing, conversion testing, usability testing, installation and regression testing. The specific testing methodology should be described and the entry/exit criteria for each phase noted.</a:t>
            </a:r>
          </a:p>
          <a:p>
            <a:r>
              <a:rPr lang="en-US" b="1" dirty="0"/>
              <a:t>Testing Process and Procedures</a:t>
            </a:r>
          </a:p>
          <a:p>
            <a:r>
              <a:rPr lang="en-US" dirty="0"/>
              <a:t>The order of test execution and the steps necessary to perform each type of test should be described in sufficient detail to provide clear input into the creation of test plans and test cases. Procedures should include how test data is created, and managed.</a:t>
            </a:r>
          </a:p>
          <a:p>
            <a:r>
              <a:rPr lang="en-US" b="1" dirty="0"/>
              <a:t>Test Compliance</a:t>
            </a:r>
          </a:p>
          <a:p>
            <a:r>
              <a:rPr lang="en-US" dirty="0"/>
              <a:t>Every level or phase of testing must have a defined set of entry/exit criteria which validates that a valid test have been performed. . The important point is that the test team must some how be able to determine when a test objective has been satisfied. One or more completion criteria must be specified for each test objective. The important consideration is that each requirement and how it is validated is documented. Test requirements are completely useless unless they can be satisfied. </a:t>
            </a:r>
            <a:br>
              <a:rPr lang="en-US" dirty="0"/>
            </a:br>
            <a:r>
              <a:rPr lang="en-US" b="1" dirty="0"/>
              <a:t>Testing Tools</a:t>
            </a:r>
          </a:p>
          <a:p>
            <a:r>
              <a:rPr lang="en-US" dirty="0"/>
              <a:t>All testing tools should be identified and their use, ownership and dependencies defined. The tools category includes manual tools, such as templates in spreadsheets and documents as well as automated tools for test management, defect tracking, regression testing and performance/load testing. Any specific skill sets should be identified and compared against the existing skills identified for the project to highlight any training needs. </a:t>
            </a:r>
          </a:p>
          <a:p>
            <a:r>
              <a:rPr lang="en-US" b="1" dirty="0"/>
              <a:t>Defect Resolution</a:t>
            </a:r>
          </a:p>
          <a:p>
            <a:r>
              <a:rPr lang="en-US" dirty="0"/>
              <a:t>A plan to address the resolution of failed tests needs to be created that lists the escalation procedures to seek correction and retest of the failed tests along with a risk mitigation plan for high-risk test. Defect tracking should include basic metrics for compliance based on number and type of defect found. </a:t>
            </a:r>
          </a:p>
          <a:p>
            <a:r>
              <a:rPr lang="en-US" b="1" dirty="0"/>
              <a:t>Roles and Responsibilities</a:t>
            </a:r>
          </a:p>
          <a:p>
            <a:r>
              <a:rPr lang="en-US" dirty="0"/>
              <a:t>A matrix listing the roles and responsibilities of everyone involved in the testing activities, along with the anticipated amount of their time allocated to the project, must be prepared. </a:t>
            </a:r>
          </a:p>
          <a:p>
            <a:r>
              <a:rPr lang="en-US" b="1" dirty="0"/>
              <a:t>Deliverables</a:t>
            </a:r>
          </a:p>
          <a:p>
            <a:r>
              <a:rPr lang="en-US" dirty="0"/>
              <a:t>All deliverables should be defined and their location specified. Common deliverables are test plans, test cases, test scripts, test matrix and a defect log. </a:t>
            </a:r>
          </a:p>
          <a:p>
            <a:r>
              <a:rPr lang="en-US" b="1" dirty="0"/>
              <a:t>Schedule</a:t>
            </a:r>
          </a:p>
          <a:p>
            <a:r>
              <a:rPr lang="en-US" dirty="0"/>
              <a:t>All testing activities should be combined into one master testing schedule. The schedule should include an estimate of time for each task and the dependences for each. Testing resources should be assigned to each task and quality gates should be listed to insure oversight of the entire process. </a:t>
            </a:r>
          </a:p>
          <a:p>
            <a:r>
              <a:rPr lang="en-US" b="1" dirty="0"/>
              <a:t>Environmental Needs</a:t>
            </a:r>
          </a:p>
          <a:p>
            <a:r>
              <a:rPr lang="en-US" dirty="0"/>
              <a:t>All the requirements of the testing environment need to be listed. Common ones include a description of the environment's use, management, hardware and software, specific tools needed, data loading and security requirements. </a:t>
            </a:r>
          </a:p>
          <a:p>
            <a:r>
              <a:rPr lang="en-US" b="1" dirty="0"/>
              <a:t>Resource Management</a:t>
            </a:r>
          </a:p>
          <a:p>
            <a:r>
              <a:rPr lang="en-US" dirty="0"/>
              <a:t>The skills of all personnel involved in the testing effort need to be assessed and the gaps noted so that a comprehensive training program can be designed. Specialty skills that will not be filled with in-house staff will require job descriptions and budgeting. </a:t>
            </a:r>
          </a:p>
          <a:p>
            <a:r>
              <a:rPr lang="en-US" b="1" dirty="0"/>
              <a:t>Risk and Contingencies</a:t>
            </a:r>
          </a:p>
          <a:p>
            <a:r>
              <a:rPr lang="en-US" dirty="0"/>
              <a:t>Planning for risk in advance and ways to mitigate it are essential for a robust strategy. A risk assessment that is prioritized by severity of risk and covers technology, resource, schedule and environmental issues should feed a detailed plan to mitigate each red flag. </a:t>
            </a:r>
          </a:p>
          <a:p>
            <a:r>
              <a:rPr lang="en-US" b="1" dirty="0"/>
              <a:t>Approvals and Workflow</a:t>
            </a:r>
          </a:p>
          <a:p>
            <a:r>
              <a:rPr lang="en-US" dirty="0"/>
              <a:t>All items on the critical path must go through an approval cycle. The procedures for approval and escalation must be well defined and assigned to resources prior to the start of the testing. </a:t>
            </a:r>
            <a:br>
              <a:rPr lang="en-US" dirty="0"/>
            </a:br>
            <a:endParaRPr lang="en-US" dirty="0"/>
          </a:p>
          <a:p>
            <a:endParaRPr lang="da-DK" dirty="0"/>
          </a:p>
          <a:p>
            <a:endParaRPr lang="en-US" dirty="0"/>
          </a:p>
        </p:txBody>
      </p:sp>
      <p:sp>
        <p:nvSpPr>
          <p:cNvPr id="4" name="Pladsholder til dato 3"/>
          <p:cNvSpPr>
            <a:spLocks noGrp="1"/>
          </p:cNvSpPr>
          <p:nvPr>
            <p:ph type="dt" idx="10"/>
          </p:nvPr>
        </p:nvSpPr>
        <p:spPr/>
        <p:txBody>
          <a:bodyPr/>
          <a:lstStyle/>
          <a:p>
            <a:fld id="{7C54A86D-88B8-3D40-955A-2A6093001EAF}" type="datetime1">
              <a:rPr lang="da-DK" smtClean="0"/>
              <a:t>30-05-2017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A9C4E1A5-6CB7-5447-B42E-8AE694A2D83A}" type="slidenum">
              <a:rPr lang="da-DK" smtClean="0"/>
              <a:t>6</a:t>
            </a:fld>
            <a:endParaRPr lang="da-DK"/>
          </a:p>
        </p:txBody>
      </p:sp>
    </p:spTree>
    <p:extLst>
      <p:ext uri="{BB962C8B-B14F-4D97-AF65-F5344CB8AC3E}">
        <p14:creationId xmlns:p14="http://schemas.microsoft.com/office/powerpoint/2010/main" val="3373605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normAutofit/>
          </a:bodyPr>
          <a:lstStyle/>
          <a:p>
            <a:r>
              <a:rPr lang="da-DK" dirty="0" err="1"/>
              <a:t>Which</a:t>
            </a:r>
            <a:r>
              <a:rPr lang="da-DK" baseline="0" dirty="0"/>
              <a:t> </a:t>
            </a:r>
            <a:r>
              <a:rPr lang="da-DK" baseline="0" dirty="0" err="1"/>
              <a:t>brings</a:t>
            </a:r>
            <a:r>
              <a:rPr lang="da-DK" baseline="0" dirty="0"/>
              <a:t> </a:t>
            </a:r>
            <a:r>
              <a:rPr lang="da-DK" baseline="0" dirty="0" err="1"/>
              <a:t>us</a:t>
            </a:r>
            <a:r>
              <a:rPr lang="da-DK" baseline="0" dirty="0"/>
              <a:t> to the </a:t>
            </a:r>
            <a:r>
              <a:rPr lang="da-DK" baseline="0" dirty="0" err="1"/>
              <a:t>phases</a:t>
            </a:r>
            <a:r>
              <a:rPr lang="da-DK" baseline="0" dirty="0"/>
              <a:t> and </a:t>
            </a:r>
            <a:r>
              <a:rPr lang="da-DK" baseline="0" dirty="0" err="1"/>
              <a:t>how</a:t>
            </a:r>
            <a:r>
              <a:rPr lang="da-DK" baseline="0" dirty="0"/>
              <a:t> </a:t>
            </a:r>
            <a:r>
              <a:rPr lang="da-DK" baseline="0" dirty="0" err="1"/>
              <a:t>they</a:t>
            </a:r>
            <a:r>
              <a:rPr lang="da-DK" baseline="0" dirty="0"/>
              <a:t> </a:t>
            </a:r>
            <a:r>
              <a:rPr lang="da-DK" baseline="0" dirty="0" err="1"/>
              <a:t>relate</a:t>
            </a:r>
            <a:r>
              <a:rPr lang="da-DK" baseline="0" dirty="0"/>
              <a:t>. </a:t>
            </a:r>
            <a:endParaRPr lang="da-DK" dirty="0"/>
          </a:p>
        </p:txBody>
      </p:sp>
      <p:sp>
        <p:nvSpPr>
          <p:cNvPr id="4" name="Pladsholder til diasnummer 3"/>
          <p:cNvSpPr>
            <a:spLocks noGrp="1"/>
          </p:cNvSpPr>
          <p:nvPr>
            <p:ph type="sldNum" sz="quarter" idx="10"/>
          </p:nvPr>
        </p:nvSpPr>
        <p:spPr/>
        <p:txBody>
          <a:bodyPr/>
          <a:lstStyle/>
          <a:p>
            <a:pPr>
              <a:defRPr/>
            </a:pPr>
            <a:fld id="{E1530965-2D50-44CC-A4A5-EE11210592E9}" type="slidenum">
              <a:rPr lang="da-DK" smtClean="0"/>
              <a:pPr>
                <a:defRPr/>
              </a:pPr>
              <a:t>7</a:t>
            </a:fld>
            <a:endParaRPr lang="da-DK"/>
          </a:p>
        </p:txBody>
      </p:sp>
    </p:spTree>
    <p:extLst>
      <p:ext uri="{BB962C8B-B14F-4D97-AF65-F5344CB8AC3E}">
        <p14:creationId xmlns:p14="http://schemas.microsoft.com/office/powerpoint/2010/main" val="19478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B72A6983-F3C0-417F-9022-DAE76EBD0E80}" type="slidenum">
              <a:rPr lang="en-US" smtClean="0"/>
              <a:t>12</a:t>
            </a:fld>
            <a:endParaRPr lang="en-US" dirty="0"/>
          </a:p>
        </p:txBody>
      </p:sp>
    </p:spTree>
    <p:extLst>
      <p:ext uri="{BB962C8B-B14F-4D97-AF65-F5344CB8AC3E}">
        <p14:creationId xmlns:p14="http://schemas.microsoft.com/office/powerpoint/2010/main" val="59145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dato 3"/>
          <p:cNvSpPr>
            <a:spLocks noGrp="1"/>
          </p:cNvSpPr>
          <p:nvPr>
            <p:ph type="dt" idx="10"/>
          </p:nvPr>
        </p:nvSpPr>
        <p:spPr/>
        <p:txBody>
          <a:bodyPr/>
          <a:lstStyle/>
          <a:p>
            <a:fld id="{7C54A86D-88B8-3D40-955A-2A6093001EAF}" type="datetime1">
              <a:rPr lang="da-DK" smtClean="0"/>
              <a:t>30-05-2017</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diasnummer 5"/>
          <p:cNvSpPr>
            <a:spLocks noGrp="1"/>
          </p:cNvSpPr>
          <p:nvPr>
            <p:ph type="sldNum" sz="quarter" idx="12"/>
          </p:nvPr>
        </p:nvSpPr>
        <p:spPr/>
        <p:txBody>
          <a:bodyPr/>
          <a:lstStyle/>
          <a:p>
            <a:fld id="{A9C4E1A5-6CB7-5447-B42E-8AE694A2D83A}" type="slidenum">
              <a:rPr lang="da-DK" smtClean="0"/>
              <a:t>18</a:t>
            </a:fld>
            <a:endParaRPr lang="da-DK"/>
          </a:p>
        </p:txBody>
      </p:sp>
    </p:spTree>
    <p:extLst>
      <p:ext uri="{BB962C8B-B14F-4D97-AF65-F5344CB8AC3E}">
        <p14:creationId xmlns:p14="http://schemas.microsoft.com/office/powerpoint/2010/main" val="217347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10"/>
          </p:nvPr>
        </p:nvSpPr>
        <p:spPr/>
        <p:txBody>
          <a:bodyPr/>
          <a:lstStyle/>
          <a:p>
            <a:fld id="{B72A6983-F3C0-417F-9022-DAE76EBD0E80}" type="slidenum">
              <a:rPr lang="en-US" smtClean="0"/>
              <a:t>32</a:t>
            </a:fld>
            <a:endParaRPr lang="en-US" dirty="0"/>
          </a:p>
        </p:txBody>
      </p:sp>
    </p:spTree>
    <p:extLst>
      <p:ext uri="{BB962C8B-B14F-4D97-AF65-F5344CB8AC3E}">
        <p14:creationId xmlns:p14="http://schemas.microsoft.com/office/powerpoint/2010/main" val="848898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B72A6983-F3C0-417F-9022-DAE76EBD0E80}" type="slidenum">
              <a:rPr lang="en-US" smtClean="0"/>
              <a:t>36</a:t>
            </a:fld>
            <a:endParaRPr lang="en-US" dirty="0"/>
          </a:p>
        </p:txBody>
      </p:sp>
    </p:spTree>
    <p:extLst>
      <p:ext uri="{BB962C8B-B14F-4D97-AF65-F5344CB8AC3E}">
        <p14:creationId xmlns:p14="http://schemas.microsoft.com/office/powerpoint/2010/main" val="3951673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B72A6983-F3C0-417F-9022-DAE76EBD0E80}" type="slidenum">
              <a:rPr lang="en-US" smtClean="0"/>
              <a:t>47</a:t>
            </a:fld>
            <a:endParaRPr lang="en-US" dirty="0"/>
          </a:p>
        </p:txBody>
      </p:sp>
    </p:spTree>
    <p:extLst>
      <p:ext uri="{BB962C8B-B14F-4D97-AF65-F5344CB8AC3E}">
        <p14:creationId xmlns:p14="http://schemas.microsoft.com/office/powerpoint/2010/main" val="6635445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pic>
        <p:nvPicPr>
          <p:cNvPr id="8" name="Billede 7"/>
          <p:cNvPicPr>
            <a:picLocks noChangeAspect="1"/>
          </p:cNvPicPr>
          <p:nvPr userDrawn="1"/>
        </p:nvPicPr>
        <p:blipFill>
          <a:blip r:embed="rId2"/>
          <a:stretch>
            <a:fillRect/>
          </a:stretch>
        </p:blipFill>
        <p:spPr>
          <a:xfrm>
            <a:off x="-24335" y="2172218"/>
            <a:ext cx="11057500" cy="6478904"/>
          </a:xfrm>
          <a:prstGeom prst="rect">
            <a:avLst/>
          </a:prstGeom>
        </p:spPr>
      </p:pic>
      <p:sp>
        <p:nvSpPr>
          <p:cNvPr id="2" name="Titel 1"/>
          <p:cNvSpPr>
            <a:spLocks noGrp="1"/>
          </p:cNvSpPr>
          <p:nvPr>
            <p:ph type="ctrTitle"/>
          </p:nvPr>
        </p:nvSpPr>
        <p:spPr>
          <a:xfrm>
            <a:off x="899592" y="1844824"/>
            <a:ext cx="7772400" cy="1470025"/>
          </a:xfrm>
        </p:spPr>
        <p:txBody>
          <a:bodyPr/>
          <a:lstStyle>
            <a:lvl1pPr>
              <a:defRPr b="1">
                <a:solidFill>
                  <a:schemeClr val="bg1"/>
                </a:solidFill>
                <a:latin typeface="Consolas" panose="020B0609020204030204" pitchFamily="49" charset="0"/>
                <a:cs typeface="Consolas" panose="020B0609020204030204" pitchFamily="49" charset="0"/>
              </a:defRPr>
            </a:lvl1pPr>
          </a:lstStyle>
          <a:p>
            <a:r>
              <a:rPr lang="da-DK"/>
              <a:t>Klik for at redigere i master</a:t>
            </a:r>
            <a:endParaRPr lang="en-US" dirty="0"/>
          </a:p>
        </p:txBody>
      </p:sp>
      <p:sp>
        <p:nvSpPr>
          <p:cNvPr id="6" name="Rektangel 5"/>
          <p:cNvSpPr/>
          <p:nvPr userDrawn="1"/>
        </p:nvSpPr>
        <p:spPr>
          <a:xfrm>
            <a:off x="231441" y="3284984"/>
            <a:ext cx="544189" cy="584775"/>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 typeface="Consolas" panose="020B0609020204030204" pitchFamily="49" charset="0"/>
              <a:buNone/>
              <a:tabLst/>
              <a:defRPr/>
            </a:pPr>
            <a:r>
              <a:rPr kumimoji="0" lang="da-DK" sz="3200" b="1" i="0" u="none" strike="noStrike" kern="1200" cap="none" spc="0" normalizeH="0" baseline="0" noProof="0" dirty="0">
                <a:ln>
                  <a:noFill/>
                </a:ln>
                <a:solidFill>
                  <a:prstClr val="white"/>
                </a:solidFill>
                <a:effectLst/>
                <a:uLnTx/>
                <a:uFillTx/>
                <a:latin typeface="+mn-lt"/>
                <a:ea typeface="+mn-ea"/>
                <a:cs typeface="Arial" panose="020B0604020202020204" pitchFamily="34" charset="0"/>
              </a:rPr>
              <a:t>{</a:t>
            </a:r>
          </a:p>
        </p:txBody>
      </p:sp>
      <p:sp>
        <p:nvSpPr>
          <p:cNvPr id="9" name="Rektangel 8"/>
          <p:cNvSpPr/>
          <p:nvPr userDrawn="1"/>
        </p:nvSpPr>
        <p:spPr>
          <a:xfrm>
            <a:off x="231440" y="5412910"/>
            <a:ext cx="544189" cy="584775"/>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 typeface="Consolas" panose="020B0609020204030204" pitchFamily="49" charset="0"/>
              <a:buNone/>
              <a:tabLst/>
              <a:defRPr/>
            </a:pPr>
            <a:r>
              <a:rPr kumimoji="0" lang="da-DK" sz="3200" b="1" i="0" u="none" strike="noStrike" kern="1200" cap="none" spc="0" normalizeH="0" baseline="0" noProof="0" dirty="0">
                <a:ln>
                  <a:noFill/>
                </a:ln>
                <a:solidFill>
                  <a:prstClr val="white"/>
                </a:solidFill>
                <a:effectLst/>
                <a:uLnTx/>
                <a:uFillTx/>
                <a:latin typeface="+mn-lt"/>
                <a:ea typeface="+mn-ea"/>
                <a:cs typeface="Arial" panose="020B0604020202020204" pitchFamily="34" charset="0"/>
              </a:rPr>
              <a:t>}</a:t>
            </a:r>
          </a:p>
        </p:txBody>
      </p:sp>
      <p:sp>
        <p:nvSpPr>
          <p:cNvPr id="10" name="Pladsholder til tekst 9"/>
          <p:cNvSpPr>
            <a:spLocks noGrp="1"/>
          </p:cNvSpPr>
          <p:nvPr>
            <p:ph type="body" sz="quarter" idx="10"/>
          </p:nvPr>
        </p:nvSpPr>
        <p:spPr>
          <a:xfrm>
            <a:off x="776288" y="4005263"/>
            <a:ext cx="3724275" cy="1295400"/>
          </a:xfrm>
        </p:spPr>
        <p:txBody>
          <a:bodyPr/>
          <a:lstStyle>
            <a:lvl1pPr marL="0" indent="0">
              <a:buNone/>
              <a:defRPr>
                <a:solidFill>
                  <a:srgbClr val="4EC9B0"/>
                </a:solidFill>
              </a:defRPr>
            </a:lvl1pPr>
          </a:lstStyle>
          <a:p>
            <a:pPr lvl="0"/>
            <a:r>
              <a:rPr lang="da-DK"/>
              <a:t>Rediger typografien i masterens</a:t>
            </a:r>
          </a:p>
        </p:txBody>
      </p:sp>
    </p:spTree>
    <p:extLst>
      <p:ext uri="{BB962C8B-B14F-4D97-AF65-F5344CB8AC3E}">
        <p14:creationId xmlns:p14="http://schemas.microsoft.com/office/powerpoint/2010/main" val="2206686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CC99"/>
                </a:solidFill>
                <a:latin typeface="+mj-lt"/>
              </a:defRPr>
            </a:lvl1pPr>
          </a:lstStyle>
          <a:p>
            <a:r>
              <a:rPr lang="da-DK"/>
              <a:t>Klik for at redigere i master</a:t>
            </a:r>
            <a:endParaRPr lang="en-US" dirty="0"/>
          </a:p>
        </p:txBody>
      </p:sp>
      <p:sp>
        <p:nvSpPr>
          <p:cNvPr id="3" name="Pladsholder til lodret titel 2"/>
          <p:cNvSpPr>
            <a:spLocks noGrp="1"/>
          </p:cNvSpPr>
          <p:nvPr>
            <p:ph type="body" orient="vert" idx="1"/>
          </p:nvPr>
        </p:nvSpPr>
        <p:spPr/>
        <p:txBody>
          <a:bodyPr vert="eaVert"/>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6" name="Pladsholder til diasnummer 5"/>
          <p:cNvSpPr>
            <a:spLocks noGrp="1"/>
          </p:cNvSpPr>
          <p:nvPr>
            <p:ph type="sldNum" sz="quarter" idx="12"/>
          </p:nvPr>
        </p:nvSpPr>
        <p:spPr/>
        <p:txBody>
          <a:bodyPr/>
          <a:lstStyle/>
          <a:p>
            <a:fld id="{C283157B-CDF1-492B-9A96-D9272214EDD6}" type="slidenum">
              <a:rPr lang="en-US" smtClean="0"/>
              <a:t>‹nr.›</a:t>
            </a:fld>
            <a:endParaRPr lang="en-US" dirty="0"/>
          </a:p>
        </p:txBody>
      </p:sp>
      <p:sp>
        <p:nvSpPr>
          <p:cNvPr id="8" name="Pladsholder til dato 9"/>
          <p:cNvSpPr>
            <a:spLocks noGrp="1"/>
          </p:cNvSpPr>
          <p:nvPr>
            <p:ph type="dt" sz="half" idx="2"/>
          </p:nvPr>
        </p:nvSpPr>
        <p:spPr>
          <a:xfrm>
            <a:off x="7380312" y="-50800"/>
            <a:ext cx="13780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3237032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p:spPr>
        <p:txBody>
          <a:bodyPr vert="eaVert"/>
          <a:lstStyle>
            <a:lvl1pPr>
              <a:defRPr>
                <a:solidFill>
                  <a:srgbClr val="00CC99"/>
                </a:solidFill>
              </a:defRPr>
            </a:lvl1pPr>
          </a:lstStyle>
          <a:p>
            <a:r>
              <a:rPr lang="da-DK"/>
              <a:t>Klik for at redigere i master</a:t>
            </a:r>
            <a:endParaRPr lang="en-US" dirty="0"/>
          </a:p>
        </p:txBody>
      </p:sp>
      <p:sp>
        <p:nvSpPr>
          <p:cNvPr id="3" name="Pladsholder til lodret titel 2"/>
          <p:cNvSpPr>
            <a:spLocks noGrp="1"/>
          </p:cNvSpPr>
          <p:nvPr>
            <p:ph type="body" orient="vert" idx="1"/>
          </p:nvPr>
        </p:nvSpPr>
        <p:spPr>
          <a:xfrm>
            <a:off x="457200" y="274638"/>
            <a:ext cx="6019800" cy="5851525"/>
          </a:xfrm>
        </p:spPr>
        <p:txBody>
          <a:bodyPr vert="eaVert"/>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6" name="Pladsholder til diasnummer 5"/>
          <p:cNvSpPr>
            <a:spLocks noGrp="1"/>
          </p:cNvSpPr>
          <p:nvPr>
            <p:ph type="sldNum" sz="quarter" idx="12"/>
          </p:nvPr>
        </p:nvSpPr>
        <p:spPr/>
        <p:txBody>
          <a:bodyPr/>
          <a:lstStyle/>
          <a:p>
            <a:fld id="{C283157B-CDF1-492B-9A96-D9272214EDD6}" type="slidenum">
              <a:rPr lang="en-US" smtClean="0"/>
              <a:t>‹nr.›</a:t>
            </a:fld>
            <a:endParaRPr lang="en-US" dirty="0"/>
          </a:p>
        </p:txBody>
      </p:sp>
      <p:sp>
        <p:nvSpPr>
          <p:cNvPr id="8" name="Pladsholder til dato 9"/>
          <p:cNvSpPr>
            <a:spLocks noGrp="1"/>
          </p:cNvSpPr>
          <p:nvPr>
            <p:ph type="dt" sz="half" idx="2"/>
          </p:nvPr>
        </p:nvSpPr>
        <p:spPr>
          <a:xfrm>
            <a:off x="7380312" y="-50800"/>
            <a:ext cx="13780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a:p>
        </p:txBody>
      </p:sp>
    </p:spTree>
    <p:extLst>
      <p:ext uri="{BB962C8B-B14F-4D97-AF65-F5344CB8AC3E}">
        <p14:creationId xmlns:p14="http://schemas.microsoft.com/office/powerpoint/2010/main" val="3163252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rgbClr val="00CC99"/>
                </a:solidFill>
                <a:latin typeface="+mn-lt"/>
              </a:defRPr>
            </a:lvl1pPr>
          </a:lstStyle>
          <a:p>
            <a:r>
              <a:rPr lang="da-DK"/>
              <a:t>Klik for at redigere i master</a:t>
            </a:r>
            <a:endParaRPr lang="en-US" dirty="0"/>
          </a:p>
        </p:txBody>
      </p:sp>
      <p:sp>
        <p:nvSpPr>
          <p:cNvPr id="3" name="Pladsholder til indhold 2"/>
          <p:cNvSpPr>
            <a:spLocks noGrp="1"/>
          </p:cNvSpPr>
          <p:nvPr>
            <p:ph idx="1"/>
          </p:nvPr>
        </p:nvSpPr>
        <p:spPr/>
        <p:txBody>
          <a:bodyPr/>
          <a:lstStyle>
            <a:lvl1pPr marL="0" indent="0">
              <a:buFontTx/>
              <a:buNone/>
              <a:defRPr>
                <a:latin typeface="+mj-lt"/>
              </a:defRPr>
            </a:lvl1pPr>
            <a:lvl2pPr marL="457200" indent="0">
              <a:buFontTx/>
              <a:buNone/>
              <a:defRPr>
                <a:latin typeface="+mj-lt"/>
              </a:defRPr>
            </a:lvl2pPr>
            <a:lvl3pPr marL="914400" indent="0">
              <a:buFontTx/>
              <a:buNone/>
              <a:defRPr>
                <a:latin typeface="+mj-lt"/>
              </a:defRPr>
            </a:lvl3pPr>
            <a:lvl4pPr marL="1371600" indent="0">
              <a:buFontTx/>
              <a:buNone/>
              <a:defRPr>
                <a:latin typeface="+mj-lt"/>
              </a:defRPr>
            </a:lvl4pPr>
            <a:lvl5pPr marL="1828800" indent="0">
              <a:buFontTx/>
              <a:buNone/>
              <a:defRPr>
                <a:latin typeface="+mj-lt"/>
              </a:defRPr>
            </a:lvl5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6" name="Pladsholder til diasnummer 5"/>
          <p:cNvSpPr>
            <a:spLocks noGrp="1"/>
          </p:cNvSpPr>
          <p:nvPr>
            <p:ph type="sldNum" sz="quarter" idx="12"/>
          </p:nvPr>
        </p:nvSpPr>
        <p:spPr/>
        <p:txBody>
          <a:bodyPr/>
          <a:lstStyle/>
          <a:p>
            <a:fld id="{C283157B-CDF1-492B-9A96-D9272214EDD6}" type="slidenum">
              <a:rPr lang="en-US" smtClean="0"/>
              <a:pPr/>
              <a:t>‹nr.›</a:t>
            </a:fld>
            <a:endParaRPr lang="en-US" dirty="0"/>
          </a:p>
        </p:txBody>
      </p:sp>
      <p:sp>
        <p:nvSpPr>
          <p:cNvPr id="7" name="Pladsholder til dato 9"/>
          <p:cNvSpPr>
            <a:spLocks noGrp="1"/>
          </p:cNvSpPr>
          <p:nvPr>
            <p:ph type="dt" sz="half" idx="2"/>
          </p:nvPr>
        </p:nvSpPr>
        <p:spPr>
          <a:xfrm>
            <a:off x="7380312" y="-50800"/>
            <a:ext cx="13780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3754300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fsnitsoverskrift">
    <p:spTree>
      <p:nvGrpSpPr>
        <p:cNvPr id="1" name=""/>
        <p:cNvGrpSpPr/>
        <p:nvPr/>
      </p:nvGrpSpPr>
      <p:grpSpPr>
        <a:xfrm>
          <a:off x="0" y="0"/>
          <a:ext cx="0" cy="0"/>
          <a:chOff x="0" y="0"/>
          <a:chExt cx="0" cy="0"/>
        </a:xfrm>
      </p:grpSpPr>
      <p:sp>
        <p:nvSpPr>
          <p:cNvPr id="18" name="Pladsholder til tekst 16"/>
          <p:cNvSpPr>
            <a:spLocks noGrp="1"/>
          </p:cNvSpPr>
          <p:nvPr>
            <p:ph type="body" sz="quarter" idx="14" hasCustomPrompt="1"/>
          </p:nvPr>
        </p:nvSpPr>
        <p:spPr>
          <a:xfrm>
            <a:off x="5148064" y="3933057"/>
            <a:ext cx="504056" cy="504055"/>
          </a:xfrm>
        </p:spPr>
        <p:txBody>
          <a:bodyPr/>
          <a:lstStyle>
            <a:lvl1pPr marL="0" indent="0">
              <a:buNone/>
              <a:defRPr/>
            </a:lvl1pPr>
          </a:lstStyle>
          <a:p>
            <a:pPr lvl="0"/>
            <a:r>
              <a:rPr lang="da-DK" dirty="0"/>
              <a:t>]</a:t>
            </a:r>
          </a:p>
        </p:txBody>
      </p:sp>
      <p:sp>
        <p:nvSpPr>
          <p:cNvPr id="17" name="Pladsholder til tekst 16"/>
          <p:cNvSpPr>
            <a:spLocks noGrp="1"/>
          </p:cNvSpPr>
          <p:nvPr>
            <p:ph type="body" sz="quarter" idx="13" hasCustomPrompt="1"/>
          </p:nvPr>
        </p:nvSpPr>
        <p:spPr>
          <a:xfrm>
            <a:off x="755576" y="3933056"/>
            <a:ext cx="288032" cy="504056"/>
          </a:xfrm>
        </p:spPr>
        <p:txBody>
          <a:bodyPr/>
          <a:lstStyle>
            <a:lvl1pPr marL="0" indent="0">
              <a:buNone/>
              <a:defRPr/>
            </a:lvl1pPr>
          </a:lstStyle>
          <a:p>
            <a:pPr lvl="0"/>
            <a:r>
              <a:rPr lang="da-DK" dirty="0"/>
              <a:t>[</a:t>
            </a:r>
          </a:p>
        </p:txBody>
      </p:sp>
      <p:sp>
        <p:nvSpPr>
          <p:cNvPr id="2" name="Titel 1"/>
          <p:cNvSpPr>
            <a:spLocks noGrp="1"/>
          </p:cNvSpPr>
          <p:nvPr>
            <p:ph type="title"/>
          </p:nvPr>
        </p:nvSpPr>
        <p:spPr>
          <a:xfrm>
            <a:off x="722313" y="4406900"/>
            <a:ext cx="7772400" cy="1362075"/>
          </a:xfrm>
        </p:spPr>
        <p:txBody>
          <a:bodyPr anchor="t"/>
          <a:lstStyle>
            <a:lvl1pPr algn="l">
              <a:defRPr sz="4000" b="1" cap="all">
                <a:solidFill>
                  <a:srgbClr val="569CD6"/>
                </a:solidFill>
                <a:latin typeface="+mj-lt"/>
              </a:defRPr>
            </a:lvl1pPr>
          </a:lstStyle>
          <a:p>
            <a:r>
              <a:rPr lang="da-DK"/>
              <a:t>Klik for at redigere i master</a:t>
            </a:r>
            <a:endParaRPr lang="en-US" dirty="0"/>
          </a:p>
        </p:txBody>
      </p:sp>
      <p:sp>
        <p:nvSpPr>
          <p:cNvPr id="3" name="Pladsholder til tekst 2"/>
          <p:cNvSpPr>
            <a:spLocks noGrp="1"/>
          </p:cNvSpPr>
          <p:nvPr>
            <p:ph type="body" idx="1" hasCustomPrompt="1"/>
          </p:nvPr>
        </p:nvSpPr>
        <p:spPr>
          <a:xfrm>
            <a:off x="971599" y="3717032"/>
            <a:ext cx="4320481" cy="689868"/>
          </a:xfrm>
        </p:spPr>
        <p:txBody>
          <a:bodyPr anchor="b">
            <a:normAutofit/>
          </a:bodyPr>
          <a:lstStyle>
            <a:lvl1pPr marL="0" indent="0">
              <a:buNone/>
              <a:defRPr sz="2000">
                <a:solidFill>
                  <a:srgbClr val="4EC9B0"/>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dirty="0"/>
              <a:t>Klik for at redigere i master  </a:t>
            </a:r>
          </a:p>
        </p:txBody>
      </p:sp>
      <p:sp>
        <p:nvSpPr>
          <p:cNvPr id="6" name="Pladsholder til diasnummer 5"/>
          <p:cNvSpPr>
            <a:spLocks noGrp="1"/>
          </p:cNvSpPr>
          <p:nvPr>
            <p:ph type="sldNum" sz="quarter" idx="12"/>
          </p:nvPr>
        </p:nvSpPr>
        <p:spPr/>
        <p:txBody>
          <a:bodyPr/>
          <a:lstStyle/>
          <a:p>
            <a:fld id="{C283157B-CDF1-492B-9A96-D9272214EDD6}" type="slidenum">
              <a:rPr lang="en-US" smtClean="0"/>
              <a:t>‹nr.›</a:t>
            </a:fld>
            <a:endParaRPr lang="en-US" dirty="0"/>
          </a:p>
        </p:txBody>
      </p:sp>
      <p:sp>
        <p:nvSpPr>
          <p:cNvPr id="20" name="Pladsholder til dato 9"/>
          <p:cNvSpPr>
            <a:spLocks noGrp="1"/>
          </p:cNvSpPr>
          <p:nvPr>
            <p:ph type="dt" sz="half" idx="2"/>
          </p:nvPr>
        </p:nvSpPr>
        <p:spPr>
          <a:xfrm>
            <a:off x="7380312" y="-50800"/>
            <a:ext cx="13780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a:p>
        </p:txBody>
      </p:sp>
    </p:spTree>
    <p:extLst>
      <p:ext uri="{BB962C8B-B14F-4D97-AF65-F5344CB8AC3E}">
        <p14:creationId xmlns:p14="http://schemas.microsoft.com/office/powerpoint/2010/main" val="243731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rgbClr val="00CC99"/>
                </a:solidFill>
                <a:latin typeface="+mj-lt"/>
              </a:defRPr>
            </a:lvl1pPr>
          </a:lstStyle>
          <a:p>
            <a:r>
              <a:rPr lang="da-DK"/>
              <a:t>Klik for at redigere i master</a:t>
            </a:r>
            <a:endParaRPr lang="en-US" dirty="0"/>
          </a:p>
        </p:txBody>
      </p:sp>
      <p:sp>
        <p:nvSpPr>
          <p:cNvPr id="3" name="Pladsholder til indhold 2"/>
          <p:cNvSpPr>
            <a:spLocks noGrp="1"/>
          </p:cNvSpPr>
          <p:nvPr>
            <p:ph sz="half" idx="1"/>
          </p:nvPr>
        </p:nvSpPr>
        <p:spPr>
          <a:xfrm>
            <a:off x="457200" y="1600200"/>
            <a:ext cx="4038600" cy="4525963"/>
          </a:xfrm>
        </p:spPr>
        <p:txBody>
          <a:bodyPr/>
          <a:lstStyle>
            <a:lvl1pPr marL="0" indent="0">
              <a:buFontTx/>
              <a:buNone/>
              <a:defRPr sz="2800">
                <a:latin typeface="+mj-lt"/>
              </a:defRPr>
            </a:lvl1pPr>
            <a:lvl2pPr marL="457200" indent="0">
              <a:buFontTx/>
              <a:buNone/>
              <a:defRPr sz="2400">
                <a:latin typeface="+mj-lt"/>
              </a:defRPr>
            </a:lvl2pPr>
            <a:lvl3pPr marL="914400" indent="0">
              <a:buFontTx/>
              <a:buNone/>
              <a:defRPr sz="2000">
                <a:latin typeface="+mj-lt"/>
              </a:defRPr>
            </a:lvl3pPr>
            <a:lvl4pPr marL="1371600" indent="0">
              <a:buFontTx/>
              <a:buNone/>
              <a:defRPr sz="1800">
                <a:latin typeface="+mj-lt"/>
              </a:defRPr>
            </a:lvl4pPr>
            <a:lvl5pPr marL="1828800" indent="0">
              <a:buFontTx/>
              <a:buNone/>
              <a:defRPr sz="1800">
                <a:latin typeface="+mj-lt"/>
              </a:defRPr>
            </a:lvl5pPr>
            <a:lvl6pPr>
              <a:defRPr sz="1800"/>
            </a:lvl6pPr>
            <a:lvl7pPr>
              <a:defRPr sz="1800"/>
            </a:lvl7pPr>
            <a:lvl8pPr>
              <a:defRPr sz="1800"/>
            </a:lvl8pPr>
            <a:lvl9pPr>
              <a:defRPr sz="1800"/>
            </a:lvl9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Pladsholder til indhold 3"/>
          <p:cNvSpPr>
            <a:spLocks noGrp="1"/>
          </p:cNvSpPr>
          <p:nvPr>
            <p:ph sz="half" idx="2"/>
          </p:nvPr>
        </p:nvSpPr>
        <p:spPr>
          <a:xfrm>
            <a:off x="4648200" y="1600200"/>
            <a:ext cx="4038600" cy="4525963"/>
          </a:xfrm>
        </p:spPr>
        <p:txBody>
          <a:bodyPr/>
          <a:lstStyle>
            <a:lvl1pPr marL="0" indent="0">
              <a:buFontTx/>
              <a:buNone/>
              <a:defRPr sz="2800">
                <a:latin typeface="+mj-lt"/>
              </a:defRPr>
            </a:lvl1pPr>
            <a:lvl2pPr marL="457200" indent="0">
              <a:buFontTx/>
              <a:buNone/>
              <a:defRPr sz="2400">
                <a:latin typeface="+mj-lt"/>
              </a:defRPr>
            </a:lvl2pPr>
            <a:lvl3pPr marL="914400" indent="0">
              <a:buFontTx/>
              <a:buNone/>
              <a:defRPr sz="2000">
                <a:latin typeface="+mj-lt"/>
              </a:defRPr>
            </a:lvl3pPr>
            <a:lvl4pPr marL="1371600" indent="0">
              <a:buFontTx/>
              <a:buNone/>
              <a:defRPr sz="1800">
                <a:latin typeface="+mj-lt"/>
              </a:defRPr>
            </a:lvl4pPr>
            <a:lvl5pPr marL="1828800" indent="0">
              <a:buFontTx/>
              <a:buNone/>
              <a:defRPr sz="1800">
                <a:latin typeface="+mj-lt"/>
              </a:defRPr>
            </a:lvl5pPr>
            <a:lvl6pPr>
              <a:defRPr sz="1800"/>
            </a:lvl6pPr>
            <a:lvl7pPr>
              <a:defRPr sz="1800"/>
            </a:lvl7pPr>
            <a:lvl8pPr>
              <a:defRPr sz="1800"/>
            </a:lvl8pPr>
            <a:lvl9pPr>
              <a:defRPr sz="1800"/>
            </a:lvl9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Pladsholder til diasnummer 6"/>
          <p:cNvSpPr>
            <a:spLocks noGrp="1"/>
          </p:cNvSpPr>
          <p:nvPr>
            <p:ph type="sldNum" sz="quarter" idx="12"/>
          </p:nvPr>
        </p:nvSpPr>
        <p:spPr/>
        <p:txBody>
          <a:bodyPr/>
          <a:lstStyle/>
          <a:p>
            <a:fld id="{C283157B-CDF1-492B-9A96-D9272214EDD6}" type="slidenum">
              <a:rPr lang="en-US" smtClean="0"/>
              <a:t>‹nr.›</a:t>
            </a:fld>
            <a:endParaRPr lang="en-US" dirty="0"/>
          </a:p>
        </p:txBody>
      </p:sp>
      <p:sp>
        <p:nvSpPr>
          <p:cNvPr id="9" name="Pladsholder til dato 9"/>
          <p:cNvSpPr>
            <a:spLocks noGrp="1"/>
          </p:cNvSpPr>
          <p:nvPr>
            <p:ph type="dt" sz="half" idx="13"/>
          </p:nvPr>
        </p:nvSpPr>
        <p:spPr>
          <a:xfrm>
            <a:off x="7380312" y="-50800"/>
            <a:ext cx="13780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a:p>
        </p:txBody>
      </p:sp>
    </p:spTree>
    <p:extLst>
      <p:ext uri="{BB962C8B-B14F-4D97-AF65-F5344CB8AC3E}">
        <p14:creationId xmlns:p14="http://schemas.microsoft.com/office/powerpoint/2010/main" val="566844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rgbClr val="00CC99"/>
                </a:solidFill>
                <a:latin typeface="+mj-lt"/>
              </a:defRPr>
            </a:lvl1pPr>
          </a:lstStyle>
          <a:p>
            <a:r>
              <a:rPr lang="da-DK"/>
              <a:t>Klik for at redigere i master</a:t>
            </a:r>
            <a:endParaRPr lang="en-US" dirty="0"/>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typografien i masterens</a:t>
            </a:r>
          </a:p>
        </p:txBody>
      </p:sp>
      <p:sp>
        <p:nvSpPr>
          <p:cNvPr id="4" name="Pladsholder til indhold 3"/>
          <p:cNvSpPr>
            <a:spLocks noGrp="1"/>
          </p:cNvSpPr>
          <p:nvPr>
            <p:ph sz="half" idx="2"/>
          </p:nvPr>
        </p:nvSpPr>
        <p:spPr>
          <a:xfrm>
            <a:off x="457200" y="2174875"/>
            <a:ext cx="4040188" cy="3951288"/>
          </a:xfrm>
        </p:spPr>
        <p:txBody>
          <a:bodyPr/>
          <a:lstStyle>
            <a:lvl1pPr marL="0" indent="0">
              <a:buFontTx/>
              <a:buNone/>
              <a:defRPr sz="2400">
                <a:latin typeface="+mj-lt"/>
              </a:defRPr>
            </a:lvl1pPr>
            <a:lvl2pPr marL="457200" indent="0">
              <a:buFontTx/>
              <a:buNone/>
              <a:defRPr sz="2000">
                <a:latin typeface="+mj-lt"/>
              </a:defRPr>
            </a:lvl2pPr>
            <a:lvl3pPr marL="914400" indent="0">
              <a:buFontTx/>
              <a:buNone/>
              <a:defRPr sz="1800">
                <a:latin typeface="+mj-lt"/>
              </a:defRPr>
            </a:lvl3pPr>
            <a:lvl4pPr marL="1371600" indent="0">
              <a:buFontTx/>
              <a:buNone/>
              <a:defRPr sz="1600">
                <a:latin typeface="+mj-lt"/>
              </a:defRPr>
            </a:lvl4pPr>
            <a:lvl5pPr marL="1828800" indent="0">
              <a:buFontTx/>
              <a:buNone/>
              <a:defRPr sz="1600">
                <a:latin typeface="+mj-lt"/>
              </a:defRPr>
            </a:lvl5pPr>
            <a:lvl6pPr>
              <a:defRPr sz="1600"/>
            </a:lvl6pPr>
            <a:lvl7pPr>
              <a:defRPr sz="1600"/>
            </a:lvl7pPr>
            <a:lvl8pPr>
              <a:defRPr sz="1600"/>
            </a:lvl8pPr>
            <a:lvl9pPr>
              <a:defRPr sz="1600"/>
            </a:lvl9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Rediger typografien i masterens</a:t>
            </a:r>
          </a:p>
        </p:txBody>
      </p:sp>
      <p:sp>
        <p:nvSpPr>
          <p:cNvPr id="6" name="Pladsholder til indhold 5"/>
          <p:cNvSpPr>
            <a:spLocks noGrp="1"/>
          </p:cNvSpPr>
          <p:nvPr>
            <p:ph sz="quarter" idx="4"/>
          </p:nvPr>
        </p:nvSpPr>
        <p:spPr>
          <a:xfrm>
            <a:off x="4645025" y="2174875"/>
            <a:ext cx="4041775" cy="3951288"/>
          </a:xfrm>
        </p:spPr>
        <p:txBody>
          <a:bodyPr/>
          <a:lstStyle>
            <a:lvl1pPr marL="0" indent="0">
              <a:buNone/>
              <a:defRPr sz="2400">
                <a:latin typeface="+mj-lt"/>
              </a:defRPr>
            </a:lvl1pPr>
            <a:lvl2pPr marL="457200" indent="0">
              <a:buNone/>
              <a:defRPr sz="2000">
                <a:latin typeface="+mj-lt"/>
              </a:defRPr>
            </a:lvl2pPr>
            <a:lvl3pPr marL="914400" indent="0">
              <a:buNone/>
              <a:defRPr sz="1800">
                <a:latin typeface="+mj-lt"/>
              </a:defRPr>
            </a:lvl3pPr>
            <a:lvl4pPr marL="1371600" indent="0">
              <a:buNone/>
              <a:defRPr sz="1600">
                <a:latin typeface="+mj-lt"/>
              </a:defRPr>
            </a:lvl4pPr>
            <a:lvl5pPr marL="1828800" indent="0">
              <a:buNone/>
              <a:defRPr sz="1600">
                <a:latin typeface="+mj-lt"/>
              </a:defRPr>
            </a:lvl5pPr>
            <a:lvl6pPr>
              <a:defRPr sz="1600"/>
            </a:lvl6pPr>
            <a:lvl7pPr>
              <a:defRPr sz="1600"/>
            </a:lvl7pPr>
            <a:lvl8pPr>
              <a:defRPr sz="1600"/>
            </a:lvl8pPr>
            <a:lvl9pPr>
              <a:defRPr sz="1600"/>
            </a:lvl9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9" name="Pladsholder til diasnummer 8"/>
          <p:cNvSpPr>
            <a:spLocks noGrp="1"/>
          </p:cNvSpPr>
          <p:nvPr>
            <p:ph type="sldNum" sz="quarter" idx="12"/>
          </p:nvPr>
        </p:nvSpPr>
        <p:spPr/>
        <p:txBody>
          <a:bodyPr/>
          <a:lstStyle/>
          <a:p>
            <a:fld id="{C283157B-CDF1-492B-9A96-D9272214EDD6}" type="slidenum">
              <a:rPr lang="en-US" smtClean="0"/>
              <a:t>‹nr.›</a:t>
            </a:fld>
            <a:endParaRPr lang="en-US" dirty="0"/>
          </a:p>
        </p:txBody>
      </p:sp>
      <p:sp>
        <p:nvSpPr>
          <p:cNvPr id="11" name="Pladsholder til dato 9"/>
          <p:cNvSpPr>
            <a:spLocks noGrp="1"/>
          </p:cNvSpPr>
          <p:nvPr>
            <p:ph type="dt" sz="half" idx="13"/>
          </p:nvPr>
        </p:nvSpPr>
        <p:spPr>
          <a:xfrm>
            <a:off x="7380312" y="-50800"/>
            <a:ext cx="13780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a:p>
        </p:txBody>
      </p:sp>
    </p:spTree>
    <p:extLst>
      <p:ext uri="{BB962C8B-B14F-4D97-AF65-F5344CB8AC3E}">
        <p14:creationId xmlns:p14="http://schemas.microsoft.com/office/powerpoint/2010/main" val="1521196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b="1">
                <a:solidFill>
                  <a:srgbClr val="00CC99"/>
                </a:solidFill>
                <a:latin typeface="+mj-lt"/>
              </a:defRPr>
            </a:lvl1pPr>
          </a:lstStyle>
          <a:p>
            <a:r>
              <a:rPr lang="da-DK"/>
              <a:t>Klik for at redigere i master</a:t>
            </a:r>
            <a:endParaRPr lang="en-US" dirty="0"/>
          </a:p>
        </p:txBody>
      </p:sp>
      <p:sp>
        <p:nvSpPr>
          <p:cNvPr id="5" name="Pladsholder til diasnummer 4"/>
          <p:cNvSpPr>
            <a:spLocks noGrp="1"/>
          </p:cNvSpPr>
          <p:nvPr>
            <p:ph type="sldNum" sz="quarter" idx="12"/>
          </p:nvPr>
        </p:nvSpPr>
        <p:spPr/>
        <p:txBody>
          <a:bodyPr/>
          <a:lstStyle/>
          <a:p>
            <a:fld id="{C283157B-CDF1-492B-9A96-D9272214EDD6}" type="slidenum">
              <a:rPr lang="en-US" smtClean="0"/>
              <a:t>‹nr.›</a:t>
            </a:fld>
            <a:endParaRPr lang="en-US" dirty="0"/>
          </a:p>
        </p:txBody>
      </p:sp>
      <p:sp>
        <p:nvSpPr>
          <p:cNvPr id="6" name="Pladsholder til dato 9"/>
          <p:cNvSpPr>
            <a:spLocks noGrp="1"/>
          </p:cNvSpPr>
          <p:nvPr>
            <p:ph type="dt" sz="half" idx="2"/>
          </p:nvPr>
        </p:nvSpPr>
        <p:spPr>
          <a:xfrm>
            <a:off x="4716016" y="62955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a:p>
        </p:txBody>
      </p:sp>
    </p:spTree>
    <p:extLst>
      <p:ext uri="{BB962C8B-B14F-4D97-AF65-F5344CB8AC3E}">
        <p14:creationId xmlns:p14="http://schemas.microsoft.com/office/powerpoint/2010/main" val="272516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4" name="Pladsholder til diasnummer 3"/>
          <p:cNvSpPr>
            <a:spLocks noGrp="1"/>
          </p:cNvSpPr>
          <p:nvPr>
            <p:ph type="sldNum" sz="quarter" idx="12"/>
          </p:nvPr>
        </p:nvSpPr>
        <p:spPr/>
        <p:txBody>
          <a:bodyPr/>
          <a:lstStyle/>
          <a:p>
            <a:fld id="{C283157B-CDF1-492B-9A96-D9272214EDD6}" type="slidenum">
              <a:rPr lang="en-US" smtClean="0"/>
              <a:t>‹nr.›</a:t>
            </a:fld>
            <a:endParaRPr lang="en-US" dirty="0"/>
          </a:p>
        </p:txBody>
      </p:sp>
      <p:sp>
        <p:nvSpPr>
          <p:cNvPr id="6" name="Pladsholder til dato 9"/>
          <p:cNvSpPr>
            <a:spLocks noGrp="1"/>
          </p:cNvSpPr>
          <p:nvPr>
            <p:ph type="dt" sz="half" idx="2"/>
          </p:nvPr>
        </p:nvSpPr>
        <p:spPr>
          <a:xfrm>
            <a:off x="7380312" y="-50800"/>
            <a:ext cx="13780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a:p>
        </p:txBody>
      </p:sp>
    </p:spTree>
    <p:extLst>
      <p:ext uri="{BB962C8B-B14F-4D97-AF65-F5344CB8AC3E}">
        <p14:creationId xmlns:p14="http://schemas.microsoft.com/office/powerpoint/2010/main" val="3127930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solidFill>
                  <a:srgbClr val="00CC99"/>
                </a:solidFill>
                <a:latin typeface="+mj-lt"/>
              </a:defRPr>
            </a:lvl1pPr>
          </a:lstStyle>
          <a:p>
            <a:r>
              <a:rPr lang="da-DK"/>
              <a:t>Klik for at redigere i master</a:t>
            </a:r>
            <a:endParaRPr lang="en-US" dirty="0"/>
          </a:p>
        </p:txBody>
      </p:sp>
      <p:sp>
        <p:nvSpPr>
          <p:cNvPr id="3" name="Pladsholder til indhold 2"/>
          <p:cNvSpPr>
            <a:spLocks noGrp="1"/>
          </p:cNvSpPr>
          <p:nvPr>
            <p:ph idx="1"/>
          </p:nvPr>
        </p:nvSpPr>
        <p:spPr>
          <a:xfrm>
            <a:off x="3575050" y="273050"/>
            <a:ext cx="5111750" cy="5853113"/>
          </a:xfrm>
        </p:spPr>
        <p:txBody>
          <a:bodyPr/>
          <a:lstStyle>
            <a:lvl1pPr marL="0" indent="0">
              <a:buFontTx/>
              <a:buNone/>
              <a:defRPr sz="3200">
                <a:solidFill>
                  <a:srgbClr val="00CC99"/>
                </a:solidFill>
                <a:latin typeface="+mj-lt"/>
              </a:defRPr>
            </a:lvl1pPr>
            <a:lvl2pPr marL="457200" indent="0">
              <a:buFontTx/>
              <a:buNone/>
              <a:defRPr sz="2800">
                <a:latin typeface="+mj-lt"/>
              </a:defRPr>
            </a:lvl2pPr>
            <a:lvl3pPr marL="914400" indent="0">
              <a:buFontTx/>
              <a:buNone/>
              <a:defRPr sz="2400">
                <a:latin typeface="+mj-lt"/>
              </a:defRPr>
            </a:lvl3pPr>
            <a:lvl4pPr marL="1371600" indent="0">
              <a:buFontTx/>
              <a:buNone/>
              <a:defRPr sz="2000">
                <a:latin typeface="+mj-lt"/>
              </a:defRPr>
            </a:lvl4pPr>
            <a:lvl5pPr marL="1828800" indent="0">
              <a:buFontTx/>
              <a:buNone/>
              <a:defRPr sz="2000">
                <a:latin typeface="+mj-lt"/>
              </a:defRPr>
            </a:lvl5pPr>
            <a:lvl6pPr>
              <a:defRPr sz="2000"/>
            </a:lvl6pPr>
            <a:lvl7pPr>
              <a:defRPr sz="2000"/>
            </a:lvl7pPr>
            <a:lvl8pPr>
              <a:defRPr sz="2000"/>
            </a:lvl8pPr>
            <a:lvl9pPr>
              <a:defRPr sz="2000"/>
            </a:lvl9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Rediger typografien i masterens</a:t>
            </a:r>
          </a:p>
        </p:txBody>
      </p:sp>
      <p:sp>
        <p:nvSpPr>
          <p:cNvPr id="7" name="Pladsholder til diasnummer 6"/>
          <p:cNvSpPr>
            <a:spLocks noGrp="1"/>
          </p:cNvSpPr>
          <p:nvPr>
            <p:ph type="sldNum" sz="quarter" idx="12"/>
          </p:nvPr>
        </p:nvSpPr>
        <p:spPr/>
        <p:txBody>
          <a:bodyPr/>
          <a:lstStyle/>
          <a:p>
            <a:fld id="{C283157B-CDF1-492B-9A96-D9272214EDD6}" type="slidenum">
              <a:rPr lang="en-US" smtClean="0"/>
              <a:t>‹nr.›</a:t>
            </a:fld>
            <a:endParaRPr lang="en-US" dirty="0"/>
          </a:p>
        </p:txBody>
      </p:sp>
      <p:sp>
        <p:nvSpPr>
          <p:cNvPr id="9" name="Pladsholder til dato 9"/>
          <p:cNvSpPr>
            <a:spLocks noGrp="1"/>
          </p:cNvSpPr>
          <p:nvPr>
            <p:ph type="dt" sz="half" idx="13"/>
          </p:nvPr>
        </p:nvSpPr>
        <p:spPr>
          <a:xfrm>
            <a:off x="7380312" y="-50800"/>
            <a:ext cx="13780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2066952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normAutofit/>
          </a:bodyPr>
          <a:lstStyle>
            <a:lvl1pPr algn="l">
              <a:defRPr sz="2000" b="1">
                <a:solidFill>
                  <a:srgbClr val="00CC99"/>
                </a:solidFill>
                <a:latin typeface="+mj-lt"/>
              </a:defRPr>
            </a:lvl1pPr>
          </a:lstStyle>
          <a:p>
            <a:r>
              <a:rPr lang="da-DK"/>
              <a:t>Klik for at redigere i master</a:t>
            </a:r>
            <a:endParaRPr lang="en-US" dirty="0"/>
          </a:p>
        </p:txBody>
      </p:sp>
      <p:sp>
        <p:nvSpPr>
          <p:cNvPr id="3" name="Pladsholder til billede 2"/>
          <p:cNvSpPr>
            <a:spLocks noGrp="1"/>
          </p:cNvSpPr>
          <p:nvPr>
            <p:ph type="pic" idx="1"/>
          </p:nvPr>
        </p:nvSpPr>
        <p:spPr>
          <a:xfrm>
            <a:off x="1792288" y="612775"/>
            <a:ext cx="5486400" cy="4114800"/>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a-DK"/>
              <a:t>Klik på ikonet for at tilføje et billede</a:t>
            </a:r>
            <a:endParaRPr lang="en-US" dirty="0"/>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Rediger typografien i masterens</a:t>
            </a:r>
          </a:p>
        </p:txBody>
      </p:sp>
      <p:sp>
        <p:nvSpPr>
          <p:cNvPr id="7" name="Pladsholder til diasnummer 6"/>
          <p:cNvSpPr>
            <a:spLocks noGrp="1"/>
          </p:cNvSpPr>
          <p:nvPr>
            <p:ph type="sldNum" sz="quarter" idx="12"/>
          </p:nvPr>
        </p:nvSpPr>
        <p:spPr/>
        <p:txBody>
          <a:bodyPr/>
          <a:lstStyle/>
          <a:p>
            <a:fld id="{C283157B-CDF1-492B-9A96-D9272214EDD6}" type="slidenum">
              <a:rPr lang="en-US" smtClean="0"/>
              <a:t>‹nr.›</a:t>
            </a:fld>
            <a:endParaRPr lang="en-US" dirty="0"/>
          </a:p>
        </p:txBody>
      </p:sp>
      <p:sp>
        <p:nvSpPr>
          <p:cNvPr id="9" name="Pladsholder til dato 9"/>
          <p:cNvSpPr>
            <a:spLocks noGrp="1"/>
          </p:cNvSpPr>
          <p:nvPr>
            <p:ph type="dt" sz="half" idx="13"/>
          </p:nvPr>
        </p:nvSpPr>
        <p:spPr>
          <a:xfrm>
            <a:off x="7812360" y="-50800"/>
            <a:ext cx="94597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a:p>
        </p:txBody>
      </p:sp>
    </p:spTree>
    <p:extLst>
      <p:ext uri="{BB962C8B-B14F-4D97-AF65-F5344CB8AC3E}">
        <p14:creationId xmlns:p14="http://schemas.microsoft.com/office/powerpoint/2010/main" val="208299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a-DK" dirty="0"/>
              <a:t>Klik for at redigere i master</a:t>
            </a:r>
            <a:endParaRPr lang="en-US" dirty="0"/>
          </a:p>
        </p:txBody>
      </p:sp>
      <p:sp>
        <p:nvSpPr>
          <p:cNvPr id="3" name="Pladsholder til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a-DK" dirty="0"/>
              <a:t>Klik for at redigere i master</a:t>
            </a:r>
          </a:p>
          <a:p>
            <a:pPr lvl="1"/>
            <a:r>
              <a:rPr lang="da-DK" dirty="0"/>
              <a:t>Andet niveau</a:t>
            </a:r>
          </a:p>
          <a:p>
            <a:pPr lvl="2"/>
            <a:r>
              <a:rPr lang="da-DK" dirty="0"/>
              <a:t>Tredje niveau</a:t>
            </a:r>
          </a:p>
          <a:p>
            <a:pPr lvl="3"/>
            <a:r>
              <a:rPr lang="da-DK" dirty="0"/>
              <a:t>Fjerde niveau</a:t>
            </a:r>
          </a:p>
          <a:p>
            <a:pPr lvl="4"/>
            <a:r>
              <a:rPr lang="da-DK" dirty="0"/>
              <a:t>Femte niveau</a:t>
            </a:r>
            <a:endParaRPr lang="en-US" dirty="0"/>
          </a:p>
        </p:txBody>
      </p:sp>
      <p:pic>
        <p:nvPicPr>
          <p:cNvPr id="7" name="Billede 6" descr="UCN_Logo_forside.ai"/>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1520" y="6237312"/>
            <a:ext cx="1536700" cy="431800"/>
          </a:xfrm>
          <a:prstGeom prst="rect">
            <a:avLst/>
          </a:prstGeom>
        </p:spPr>
      </p:pic>
      <p:sp>
        <p:nvSpPr>
          <p:cNvPr id="6" name="Pladsholder til diasnummer 5"/>
          <p:cNvSpPr>
            <a:spLocks noGrp="1"/>
          </p:cNvSpPr>
          <p:nvPr>
            <p:ph type="sldNum" sz="quarter" idx="4"/>
          </p:nvPr>
        </p:nvSpPr>
        <p:spPr>
          <a:xfrm>
            <a:off x="7380312" y="6309320"/>
            <a:ext cx="1306488" cy="432048"/>
          </a:xfrm>
          <a:prstGeom prst="rect">
            <a:avLst/>
          </a:prstGeom>
        </p:spPr>
        <p:txBody>
          <a:bodyPr vert="horz" lIns="91440" tIns="45720" rIns="91440" bIns="45720" rtlCol="0" anchor="ctr"/>
          <a:lstStyle>
            <a:lvl1pPr algn="r">
              <a:defRPr sz="1200">
                <a:solidFill>
                  <a:schemeClr val="tx1">
                    <a:tint val="75000"/>
                  </a:schemeClr>
                </a:solidFill>
                <a:latin typeface="+mn-lt"/>
                <a:cs typeface="Arial" panose="020B0604020202020204" pitchFamily="34" charset="0"/>
              </a:defRPr>
            </a:lvl1pPr>
          </a:lstStyle>
          <a:p>
            <a:fld id="{C283157B-CDF1-492B-9A96-D9272214EDD6}" type="slidenum">
              <a:rPr lang="en-US" smtClean="0"/>
              <a:pPr/>
              <a:t>‹nr.›</a:t>
            </a:fld>
            <a:endParaRPr lang="en-US" dirty="0"/>
          </a:p>
        </p:txBody>
      </p:sp>
      <p:sp>
        <p:nvSpPr>
          <p:cNvPr id="9" name="Tekstboks 8"/>
          <p:cNvSpPr txBox="1"/>
          <p:nvPr/>
        </p:nvSpPr>
        <p:spPr>
          <a:xfrm>
            <a:off x="1888473" y="6295558"/>
            <a:ext cx="3043567" cy="369332"/>
          </a:xfrm>
          <a:prstGeom prst="rect">
            <a:avLst/>
          </a:prstGeom>
          <a:noFill/>
        </p:spPr>
        <p:txBody>
          <a:bodyPr wrap="square" rtlCol="0">
            <a:spAutoFit/>
          </a:bodyPr>
          <a:lstStyle/>
          <a:p>
            <a:r>
              <a:rPr lang="da-DK" dirty="0">
                <a:solidFill>
                  <a:schemeClr val="bg1">
                    <a:lumMod val="50000"/>
                  </a:schemeClr>
                </a:solidFill>
              </a:rPr>
              <a:t>Computer Science</a:t>
            </a:r>
            <a:endParaRPr lang="en-US" dirty="0">
              <a:solidFill>
                <a:schemeClr val="bg1">
                  <a:lumMod val="50000"/>
                </a:schemeClr>
              </a:solidFill>
            </a:endParaRPr>
          </a:p>
        </p:txBody>
      </p:sp>
      <p:sp>
        <p:nvSpPr>
          <p:cNvPr id="11" name="Pladsholder til dato 9"/>
          <p:cNvSpPr>
            <a:spLocks noGrp="1"/>
          </p:cNvSpPr>
          <p:nvPr>
            <p:ph type="dt" sz="half" idx="2"/>
          </p:nvPr>
        </p:nvSpPr>
        <p:spPr>
          <a:xfrm>
            <a:off x="7380312" y="-50800"/>
            <a:ext cx="137802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3593750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hf hdr="0" ftr="0"/>
  <p:txStyles>
    <p:titleStyle>
      <a:lvl1pPr algn="ctr" defTabSz="914400" rtl="0" eaLnBrk="1" latinLnBrk="0" hangingPunct="1">
        <a:spcBef>
          <a:spcPct val="0"/>
        </a:spcBef>
        <a:buNone/>
        <a:defRPr sz="4400" b="1" kern="1200">
          <a:solidFill>
            <a:srgbClr val="00CC99"/>
          </a:solidFill>
          <a:latin typeface="+mj-lt"/>
          <a:ea typeface="+mj-ea"/>
          <a:cs typeface="Arial" panose="020B0604020202020204" pitchFamily="34" charset="0"/>
        </a:defRPr>
      </a:lvl1pPr>
    </p:titleStyle>
    <p:bodyStyle>
      <a:lvl1pPr marL="457200" indent="-457200" algn="l" defTabSz="914400" rtl="0" eaLnBrk="1" latinLnBrk="0" hangingPunct="1">
        <a:spcBef>
          <a:spcPct val="20000"/>
        </a:spcBef>
        <a:buFont typeface="Consolas" panose="020B0609020204030204" pitchFamily="49" charset="0"/>
        <a:buChar char=" "/>
        <a:defRPr sz="3200" b="1" kern="1200">
          <a:solidFill>
            <a:schemeClr val="bg1"/>
          </a:solidFill>
          <a:latin typeface="+mn-lt"/>
          <a:ea typeface="+mn-ea"/>
          <a:cs typeface="Arial" panose="020B0604020202020204" pitchFamily="34" charset="0"/>
        </a:defRPr>
      </a:lvl1pPr>
      <a:lvl2pPr marL="914400" indent="-457200" algn="l" defTabSz="914400" rtl="0" eaLnBrk="1" latinLnBrk="0" hangingPunct="1">
        <a:spcBef>
          <a:spcPct val="20000"/>
        </a:spcBef>
        <a:buFont typeface="Consolas" panose="020B0609020204030204" pitchFamily="49" charset="0"/>
        <a:buChar char=" "/>
        <a:defRPr sz="2800" b="1" kern="1200">
          <a:solidFill>
            <a:schemeClr val="bg1"/>
          </a:solidFill>
          <a:latin typeface="+mn-lt"/>
          <a:ea typeface="+mn-ea"/>
          <a:cs typeface="Arial" panose="020B0604020202020204" pitchFamily="34" charset="0"/>
        </a:defRPr>
      </a:lvl2pPr>
      <a:lvl3pPr marL="1257300" indent="-342900" algn="l" defTabSz="914400" rtl="0" eaLnBrk="1" latinLnBrk="0" hangingPunct="1">
        <a:spcBef>
          <a:spcPct val="20000"/>
        </a:spcBef>
        <a:buFont typeface="Consolas" panose="020B0609020204030204" pitchFamily="49" charset="0"/>
        <a:buChar char=" "/>
        <a:defRPr sz="2400" b="1" kern="1200">
          <a:solidFill>
            <a:schemeClr val="bg1"/>
          </a:solidFill>
          <a:latin typeface="+mn-lt"/>
          <a:ea typeface="+mn-ea"/>
          <a:cs typeface="Arial" panose="020B0604020202020204" pitchFamily="34" charset="0"/>
        </a:defRPr>
      </a:lvl3pPr>
      <a:lvl4pPr marL="1714500" indent="-342900" algn="l" defTabSz="914400" rtl="0" eaLnBrk="1" latinLnBrk="0" hangingPunct="1">
        <a:spcBef>
          <a:spcPct val="20000"/>
        </a:spcBef>
        <a:buFont typeface="Consolas" panose="020B0609020204030204" pitchFamily="49" charset="0"/>
        <a:buChar char=" "/>
        <a:defRPr sz="2000" b="1" kern="1200">
          <a:solidFill>
            <a:schemeClr val="bg1"/>
          </a:solidFill>
          <a:latin typeface="+mn-lt"/>
          <a:ea typeface="+mn-ea"/>
          <a:cs typeface="Arial" panose="020B0604020202020204" pitchFamily="34" charset="0"/>
        </a:defRPr>
      </a:lvl4pPr>
      <a:lvl5pPr marL="2171700" indent="-342900" algn="l" defTabSz="914400" rtl="0" eaLnBrk="1" latinLnBrk="0" hangingPunct="1">
        <a:spcBef>
          <a:spcPct val="20000"/>
        </a:spcBef>
        <a:buFont typeface="Consolas" panose="020B0609020204030204" pitchFamily="49" charset="0"/>
        <a:buChar char=" "/>
        <a:defRPr sz="2000" b="1" kern="1200">
          <a:solidFill>
            <a:schemeClr val="bg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ecanarys.com/blog-entry/data-driven-testing-selenium-webdriver-using-exce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msdn.microsoft.com/en-us/library/hh694602.aspx"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US" dirty="0"/>
              <a:t>Test Summary</a:t>
            </a:r>
          </a:p>
        </p:txBody>
      </p:sp>
      <p:sp>
        <p:nvSpPr>
          <p:cNvPr id="3" name="Pladsholder til tekst 2"/>
          <p:cNvSpPr>
            <a:spLocks noGrp="1"/>
          </p:cNvSpPr>
          <p:nvPr>
            <p:ph type="body" sz="quarter" idx="10"/>
          </p:nvPr>
        </p:nvSpPr>
        <p:spPr/>
        <p:txBody>
          <a:bodyPr>
            <a:normAutofit fontScale="92500" lnSpcReduction="20000"/>
          </a:bodyPr>
          <a:lstStyle/>
          <a:p>
            <a:r>
              <a:rPr lang="en-US" dirty="0"/>
              <a:t>Test management &amp; Test techniques</a:t>
            </a:r>
          </a:p>
        </p:txBody>
      </p:sp>
    </p:spTree>
    <p:extLst>
      <p:ext uri="{BB962C8B-B14F-4D97-AF65-F5344CB8AC3E}">
        <p14:creationId xmlns:p14="http://schemas.microsoft.com/office/powerpoint/2010/main" val="3896554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of documentation</a:t>
            </a:r>
          </a:p>
        </p:txBody>
      </p:sp>
      <p:sp>
        <p:nvSpPr>
          <p:cNvPr id="4" name="Pladsholder til slidenummer 3"/>
          <p:cNvSpPr>
            <a:spLocks noGrp="1"/>
          </p:cNvSpPr>
          <p:nvPr>
            <p:ph type="sldNum" sz="quarter" idx="12"/>
          </p:nvPr>
        </p:nvSpPr>
        <p:spPr/>
        <p:txBody>
          <a:bodyPr/>
          <a:lstStyle/>
          <a:p>
            <a:fld id="{C283157B-CDF1-492B-9A96-D9272214EDD6}" type="slidenum">
              <a:rPr lang="en-US" smtClean="0"/>
              <a:pPr/>
              <a:t>10</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pic>
        <p:nvPicPr>
          <p:cNvPr id="6" name="Picture 2"/>
          <p:cNvPicPr>
            <a:picLocks noChangeAspect="1" noChangeArrowheads="1"/>
          </p:cNvPicPr>
          <p:nvPr/>
        </p:nvPicPr>
        <p:blipFill>
          <a:blip r:embed="rId2" cstate="print"/>
          <a:srcRect t="7600" b="3329"/>
          <a:stretch>
            <a:fillRect/>
          </a:stretch>
        </p:blipFill>
        <p:spPr bwMode="auto">
          <a:xfrm rot="-60000">
            <a:off x="4255316" y="1287146"/>
            <a:ext cx="4033025" cy="5330037"/>
          </a:xfrm>
          <a:prstGeom prst="rect">
            <a:avLst/>
          </a:prstGeom>
          <a:noFill/>
          <a:ln w="9525">
            <a:noFill/>
            <a:miter lim="800000"/>
            <a:headEnd/>
            <a:tailEnd/>
          </a:ln>
        </p:spPr>
      </p:pic>
      <p:sp>
        <p:nvSpPr>
          <p:cNvPr id="7" name="TextBox 6"/>
          <p:cNvSpPr txBox="1"/>
          <p:nvPr/>
        </p:nvSpPr>
        <p:spPr>
          <a:xfrm>
            <a:off x="882213" y="2245039"/>
            <a:ext cx="2464136" cy="646331"/>
          </a:xfrm>
          <a:prstGeom prst="rect">
            <a:avLst/>
          </a:prstGeom>
          <a:noFill/>
          <a:ln w="3175">
            <a:solidFill>
              <a:schemeClr val="accent1"/>
            </a:solidFill>
          </a:ln>
        </p:spPr>
        <p:txBody>
          <a:bodyPr wrap="none" rtlCol="0">
            <a:spAutoFit/>
          </a:bodyPr>
          <a:lstStyle/>
          <a:p>
            <a:r>
              <a:rPr lang="en-US" dirty="0">
                <a:solidFill>
                  <a:schemeClr val="bg1"/>
                </a:solidFill>
              </a:rPr>
              <a:t>IEEE  829</a:t>
            </a:r>
          </a:p>
          <a:p>
            <a:r>
              <a:rPr lang="en-US" dirty="0">
                <a:solidFill>
                  <a:schemeClr val="bg1"/>
                </a:solidFill>
              </a:rPr>
              <a:t>Test documentation</a:t>
            </a:r>
          </a:p>
        </p:txBody>
      </p:sp>
      <p:sp>
        <p:nvSpPr>
          <p:cNvPr id="8" name="TextBox 12"/>
          <p:cNvSpPr txBox="1"/>
          <p:nvPr/>
        </p:nvSpPr>
        <p:spPr>
          <a:xfrm>
            <a:off x="755576" y="4365104"/>
            <a:ext cx="2717411" cy="369332"/>
          </a:xfrm>
          <a:prstGeom prst="rect">
            <a:avLst/>
          </a:prstGeom>
          <a:noFill/>
        </p:spPr>
        <p:txBody>
          <a:bodyPr wrap="none" rtlCol="0">
            <a:spAutoFit/>
          </a:bodyPr>
          <a:lstStyle/>
          <a:p>
            <a:r>
              <a:rPr lang="en-US" dirty="0">
                <a:solidFill>
                  <a:schemeClr val="bg1"/>
                </a:solidFill>
              </a:rPr>
              <a:t>System releases etc.</a:t>
            </a:r>
          </a:p>
        </p:txBody>
      </p:sp>
      <p:cxnSp>
        <p:nvCxnSpPr>
          <p:cNvPr id="10" name="Lige pilforbindelse 9"/>
          <p:cNvCxnSpPr>
            <a:cxnSpLocks/>
            <a:stCxn id="8" idx="3"/>
          </p:cNvCxnSpPr>
          <p:nvPr/>
        </p:nvCxnSpPr>
        <p:spPr>
          <a:xfrm>
            <a:off x="3472987" y="4549770"/>
            <a:ext cx="9549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9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commonly used stopping criteria</a:t>
            </a:r>
          </a:p>
        </p:txBody>
      </p:sp>
      <p:sp>
        <p:nvSpPr>
          <p:cNvPr id="3" name="Content Placeholder 2"/>
          <p:cNvSpPr>
            <a:spLocks noGrp="1"/>
          </p:cNvSpPr>
          <p:nvPr>
            <p:ph idx="1"/>
          </p:nvPr>
        </p:nvSpPr>
        <p:spPr/>
        <p:txBody>
          <a:bodyPr>
            <a:normAutofit fontScale="85000" lnSpcReduction="10000"/>
          </a:bodyPr>
          <a:lstStyle/>
          <a:p>
            <a:r>
              <a:rPr lang="en-US" dirty="0">
                <a:solidFill>
                  <a:srgbClr val="569CD6"/>
                </a:solidFill>
              </a:rPr>
              <a:t>General advice: Use two stop criteria</a:t>
            </a:r>
            <a:endParaRPr lang="en-US" dirty="0"/>
          </a:p>
          <a:p>
            <a:pPr marL="914400" lvl="1" indent="-457200">
              <a:buFont typeface="Arial" panose="020B0604020202020204" pitchFamily="34" charset="0"/>
              <a:buChar char="•"/>
            </a:pPr>
            <a:r>
              <a:rPr lang="en-US" dirty="0"/>
              <a:t>We have met the coverage goals as defined in the test plan</a:t>
            </a:r>
          </a:p>
          <a:p>
            <a:pPr marL="914400" lvl="1" indent="-457200">
              <a:buFont typeface="Arial" panose="020B0604020202020204" pitchFamily="34" charset="0"/>
              <a:buChar char="•"/>
            </a:pPr>
            <a:r>
              <a:rPr lang="en-US" dirty="0"/>
              <a:t>The defect discovery rate has dropped below a previously defined threshold (see next slide)</a:t>
            </a:r>
          </a:p>
          <a:p>
            <a:pPr marL="914400" lvl="1" indent="-457200">
              <a:buFont typeface="Arial" panose="020B0604020202020204" pitchFamily="34" charset="0"/>
              <a:buChar char="•"/>
            </a:pPr>
            <a:r>
              <a:rPr lang="en-US" dirty="0"/>
              <a:t>The cost of finding the next defect exceeds the expected loss of that defect</a:t>
            </a:r>
          </a:p>
          <a:p>
            <a:pPr marL="914400" lvl="1" indent="-457200">
              <a:buFont typeface="Arial" panose="020B0604020202020204" pitchFamily="34" charset="0"/>
              <a:buChar char="•"/>
            </a:pPr>
            <a:r>
              <a:rPr lang="en-US" dirty="0"/>
              <a:t>The project team reaches consensus that it is appropriate to release the product</a:t>
            </a:r>
          </a:p>
          <a:p>
            <a:pPr marL="914400" lvl="1" indent="-457200">
              <a:buFont typeface="Arial" panose="020B0604020202020204" pitchFamily="34" charset="0"/>
              <a:buChar char="•"/>
            </a:pPr>
            <a:r>
              <a:rPr lang="en-US" dirty="0"/>
              <a:t>The Boss says ”ship it!”</a:t>
            </a:r>
          </a:p>
        </p:txBody>
      </p:sp>
      <p:sp>
        <p:nvSpPr>
          <p:cNvPr id="4" name="Slide Number Placeholder 3"/>
          <p:cNvSpPr>
            <a:spLocks noGrp="1"/>
          </p:cNvSpPr>
          <p:nvPr>
            <p:ph type="sldNum" sz="quarter" idx="12"/>
          </p:nvPr>
        </p:nvSpPr>
        <p:spPr/>
        <p:txBody>
          <a:bodyPr/>
          <a:lstStyle/>
          <a:p>
            <a:fld id="{F7AB382F-E9E6-CE49-B414-1E064FB7F064}" type="slidenum">
              <a:rPr lang="en-US" smtClean="0"/>
              <a:pPr/>
              <a:t>11</a:t>
            </a:fld>
            <a:endParaRPr lang="en-US"/>
          </a:p>
        </p:txBody>
      </p:sp>
    </p:spTree>
    <p:extLst>
      <p:ext uri="{BB962C8B-B14F-4D97-AF65-F5344CB8AC3E}">
        <p14:creationId xmlns:p14="http://schemas.microsoft.com/office/powerpoint/2010/main" val="3314807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Incidents &amp; Bugs</a:t>
            </a:r>
          </a:p>
        </p:txBody>
      </p:sp>
      <p:sp>
        <p:nvSpPr>
          <p:cNvPr id="3" name="Pladsholder til indhold 2"/>
          <p:cNvSpPr>
            <a:spLocks noGrp="1"/>
          </p:cNvSpPr>
          <p:nvPr>
            <p:ph idx="1"/>
          </p:nvPr>
        </p:nvSpPr>
        <p:spPr/>
        <p:txBody>
          <a:bodyPr>
            <a:normAutofit fontScale="92500" lnSpcReduction="10000"/>
          </a:bodyPr>
          <a:lstStyle/>
          <a:p>
            <a:r>
              <a:rPr lang="en-US" dirty="0">
                <a:solidFill>
                  <a:srgbClr val="569CD6"/>
                </a:solidFill>
              </a:rPr>
              <a:t>Incident: </a:t>
            </a:r>
            <a:r>
              <a:rPr lang="en-US" dirty="0"/>
              <a:t>Something unexpected has happened</a:t>
            </a:r>
          </a:p>
          <a:p>
            <a:r>
              <a:rPr lang="en-US" dirty="0">
                <a:solidFill>
                  <a:srgbClr val="569CD6"/>
                </a:solidFill>
              </a:rPr>
              <a:t>Bug: </a:t>
            </a:r>
            <a:r>
              <a:rPr lang="en-US" dirty="0"/>
              <a:t>We know for sure we have an error</a:t>
            </a:r>
          </a:p>
          <a:p>
            <a:endParaRPr lang="en-US" dirty="0"/>
          </a:p>
          <a:p>
            <a:r>
              <a:rPr lang="en-US" dirty="0"/>
              <a:t>You should be able to describe how an incident will become a bug and how you will know what part of your systems is affected (where in your code did the error happen?) and furthermore which requirements are affected by the bug.</a:t>
            </a:r>
          </a:p>
          <a:p>
            <a:endParaRPr lang="en-US"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12</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18305750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p>
            <a:r>
              <a:rPr lang="da-DK" dirty="0"/>
              <a:t>Test reporting</a:t>
            </a:r>
          </a:p>
        </p:txBody>
      </p:sp>
      <p:sp>
        <p:nvSpPr>
          <p:cNvPr id="4" name="Pladsholder til slidenummer 3"/>
          <p:cNvSpPr>
            <a:spLocks noGrp="1"/>
          </p:cNvSpPr>
          <p:nvPr>
            <p:ph type="sldNum" sz="quarter" idx="12"/>
          </p:nvPr>
        </p:nvSpPr>
        <p:spPr/>
        <p:txBody>
          <a:bodyPr/>
          <a:lstStyle/>
          <a:p>
            <a:fld id="{C283157B-CDF1-492B-9A96-D9272214EDD6}" type="slidenum">
              <a:rPr lang="en-US" smtClean="0"/>
              <a:pPr/>
              <a:t>13</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pic>
        <p:nvPicPr>
          <p:cNvPr id="6" name="Picture 2" descr="C:\Users\RCKN\Downloads\IMAG009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560159">
            <a:off x="-219250" y="1870945"/>
            <a:ext cx="4949386" cy="27746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20342">
            <a:off x="5318015" y="1525823"/>
            <a:ext cx="3473072" cy="2963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4317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82014" y="355741"/>
            <a:ext cx="7756587" cy="717256"/>
          </a:xfrm>
        </p:spPr>
        <p:txBody>
          <a:bodyPr>
            <a:normAutofit fontScale="90000"/>
          </a:bodyPr>
          <a:lstStyle/>
          <a:p>
            <a:r>
              <a:rPr lang="en-US" dirty="0"/>
              <a:t>Lightweight table for product risk assessment</a:t>
            </a:r>
          </a:p>
        </p:txBody>
      </p:sp>
      <p:graphicFrame>
        <p:nvGraphicFramePr>
          <p:cNvPr id="5" name="Pladsholder til indhold 4"/>
          <p:cNvGraphicFramePr>
            <a:graphicFrameLocks noGrp="1"/>
          </p:cNvGraphicFramePr>
          <p:nvPr>
            <p:ph idx="1"/>
            <p:extLst/>
          </p:nvPr>
        </p:nvGraphicFramePr>
        <p:xfrm>
          <a:off x="682625" y="1600200"/>
          <a:ext cx="7756525" cy="2123440"/>
        </p:xfrm>
        <a:graphic>
          <a:graphicData uri="http://schemas.openxmlformats.org/drawingml/2006/table">
            <a:tbl>
              <a:tblPr firstRow="1" bandRow="1">
                <a:tableStyleId>{5C22544A-7EE6-4342-B048-85BDC9FD1C3A}</a:tableStyleId>
              </a:tblPr>
              <a:tblGrid>
                <a:gridCol w="1551305">
                  <a:extLst>
                    <a:ext uri="{9D8B030D-6E8A-4147-A177-3AD203B41FA5}">
                      <a16:colId xmlns:a16="http://schemas.microsoft.com/office/drawing/2014/main" val="20000"/>
                    </a:ext>
                  </a:extLst>
                </a:gridCol>
                <a:gridCol w="1551305">
                  <a:extLst>
                    <a:ext uri="{9D8B030D-6E8A-4147-A177-3AD203B41FA5}">
                      <a16:colId xmlns:a16="http://schemas.microsoft.com/office/drawing/2014/main" val="20001"/>
                    </a:ext>
                  </a:extLst>
                </a:gridCol>
                <a:gridCol w="1551305">
                  <a:extLst>
                    <a:ext uri="{9D8B030D-6E8A-4147-A177-3AD203B41FA5}">
                      <a16:colId xmlns:a16="http://schemas.microsoft.com/office/drawing/2014/main" val="20002"/>
                    </a:ext>
                  </a:extLst>
                </a:gridCol>
                <a:gridCol w="1551305">
                  <a:extLst>
                    <a:ext uri="{9D8B030D-6E8A-4147-A177-3AD203B41FA5}">
                      <a16:colId xmlns:a16="http://schemas.microsoft.com/office/drawing/2014/main" val="20003"/>
                    </a:ext>
                  </a:extLst>
                </a:gridCol>
                <a:gridCol w="1551305">
                  <a:extLst>
                    <a:ext uri="{9D8B030D-6E8A-4147-A177-3AD203B41FA5}">
                      <a16:colId xmlns:a16="http://schemas.microsoft.com/office/drawing/2014/main" val="20004"/>
                    </a:ext>
                  </a:extLst>
                </a:gridCol>
              </a:tblGrid>
              <a:tr h="370840">
                <a:tc>
                  <a:txBody>
                    <a:bodyPr/>
                    <a:lstStyle/>
                    <a:p>
                      <a:r>
                        <a:rPr lang="da-DK" dirty="0"/>
                        <a:t>Product </a:t>
                      </a:r>
                      <a:r>
                        <a:rPr lang="da-DK" dirty="0" err="1"/>
                        <a:t>Risk</a:t>
                      </a:r>
                      <a:endParaRPr lang="en-US" dirty="0"/>
                    </a:p>
                  </a:txBody>
                  <a:tcPr/>
                </a:tc>
                <a:tc>
                  <a:txBody>
                    <a:bodyPr/>
                    <a:lstStyle/>
                    <a:p>
                      <a:r>
                        <a:rPr lang="da-DK" dirty="0" err="1"/>
                        <a:t>Likelihood</a:t>
                      </a:r>
                      <a:endParaRPr lang="en-US" dirty="0"/>
                    </a:p>
                  </a:txBody>
                  <a:tcPr/>
                </a:tc>
                <a:tc>
                  <a:txBody>
                    <a:bodyPr/>
                    <a:lstStyle/>
                    <a:p>
                      <a:r>
                        <a:rPr lang="da-DK" dirty="0" err="1"/>
                        <a:t>Impact</a:t>
                      </a:r>
                      <a:endParaRPr lang="en-US" dirty="0"/>
                    </a:p>
                  </a:txBody>
                  <a:tcPr/>
                </a:tc>
                <a:tc>
                  <a:txBody>
                    <a:bodyPr/>
                    <a:lstStyle/>
                    <a:p>
                      <a:r>
                        <a:rPr lang="da-DK" dirty="0" err="1"/>
                        <a:t>Risk</a:t>
                      </a:r>
                      <a:r>
                        <a:rPr lang="da-DK" dirty="0"/>
                        <a:t> </a:t>
                      </a:r>
                      <a:r>
                        <a:rPr lang="da-DK" dirty="0" err="1"/>
                        <a:t>priority</a:t>
                      </a:r>
                      <a:endParaRPr lang="en-US" dirty="0"/>
                    </a:p>
                  </a:txBody>
                  <a:tcPr/>
                </a:tc>
                <a:tc>
                  <a:txBody>
                    <a:bodyPr/>
                    <a:lstStyle/>
                    <a:p>
                      <a:r>
                        <a:rPr lang="da-DK" dirty="0" err="1"/>
                        <a:t>Mitigation</a:t>
                      </a:r>
                      <a:endParaRPr lang="en-US" dirty="0"/>
                    </a:p>
                  </a:txBody>
                  <a:tcPr/>
                </a:tc>
                <a:extLst>
                  <a:ext uri="{0D108BD9-81ED-4DB2-BD59-A6C34878D82A}">
                    <a16:rowId xmlns:a16="http://schemas.microsoft.com/office/drawing/2014/main" val="10000"/>
                  </a:ext>
                </a:extLst>
              </a:tr>
              <a:tr h="370840">
                <a:tc>
                  <a:txBody>
                    <a:bodyPr/>
                    <a:lstStyle/>
                    <a:p>
                      <a:r>
                        <a:rPr lang="da-DK" dirty="0" err="1"/>
                        <a:t>Risk</a:t>
                      </a:r>
                      <a:r>
                        <a:rPr lang="da-DK" baseline="0" dirty="0"/>
                        <a:t> 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1"/>
                  </a:ext>
                </a:extLst>
              </a:tr>
              <a:tr h="370840">
                <a:tc>
                  <a:txBody>
                    <a:bodyPr/>
                    <a:lstStyle/>
                    <a:p>
                      <a:r>
                        <a:rPr lang="da-DK" dirty="0" err="1"/>
                        <a:t>Risk</a:t>
                      </a:r>
                      <a:r>
                        <a:rPr lang="da-DK" dirty="0"/>
                        <a:t> 2</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da-DK" dirty="0" err="1"/>
                        <a:t>Risk</a:t>
                      </a:r>
                      <a:r>
                        <a:rPr lang="da-DK" dirty="0"/>
                        <a:t> 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da-DK" dirty="0" err="1"/>
                        <a:t>Risk</a:t>
                      </a:r>
                      <a:r>
                        <a:rPr lang="da-DK" baseline="0" dirty="0"/>
                        <a:t> n</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4"/>
                  </a:ext>
                </a:extLst>
              </a:tr>
            </a:tbl>
          </a:graphicData>
        </a:graphic>
      </p:graphicFrame>
      <p:sp>
        <p:nvSpPr>
          <p:cNvPr id="4" name="Pladsholder til diasnummer 3"/>
          <p:cNvSpPr>
            <a:spLocks noGrp="1"/>
          </p:cNvSpPr>
          <p:nvPr>
            <p:ph type="sldNum" sz="quarter" idx="12"/>
          </p:nvPr>
        </p:nvSpPr>
        <p:spPr/>
        <p:txBody>
          <a:bodyPr/>
          <a:lstStyle/>
          <a:p>
            <a:fld id="{F7AB382F-E9E6-CE49-B414-1E064FB7F064}" type="slidenum">
              <a:rPr lang="da-DK" smtClean="0"/>
              <a:t>14</a:t>
            </a:fld>
            <a:endParaRPr lang="da-DK"/>
          </a:p>
        </p:txBody>
      </p:sp>
    </p:spTree>
    <p:extLst>
      <p:ext uri="{BB962C8B-B14F-4D97-AF65-F5344CB8AC3E}">
        <p14:creationId xmlns:p14="http://schemas.microsoft.com/office/powerpoint/2010/main" val="1434151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tekst 8"/>
          <p:cNvSpPr>
            <a:spLocks noGrp="1"/>
          </p:cNvSpPr>
          <p:nvPr>
            <p:ph type="body" sz="quarter" idx="14"/>
          </p:nvPr>
        </p:nvSpPr>
        <p:spPr/>
        <p:txBody>
          <a:bodyPr>
            <a:normAutofit fontScale="92500" lnSpcReduction="10000"/>
          </a:bodyPr>
          <a:lstStyle/>
          <a:p>
            <a:endParaRPr lang="da-DK"/>
          </a:p>
        </p:txBody>
      </p:sp>
      <p:sp>
        <p:nvSpPr>
          <p:cNvPr id="8" name="Pladsholder til tekst 7"/>
          <p:cNvSpPr>
            <a:spLocks noGrp="1"/>
          </p:cNvSpPr>
          <p:nvPr>
            <p:ph type="body" sz="quarter" idx="13"/>
          </p:nvPr>
        </p:nvSpPr>
        <p:spPr/>
        <p:txBody>
          <a:bodyPr>
            <a:normAutofit fontScale="92500" lnSpcReduction="10000"/>
          </a:bodyPr>
          <a:lstStyle/>
          <a:p>
            <a:endParaRPr lang="da-DK"/>
          </a:p>
        </p:txBody>
      </p:sp>
      <p:sp>
        <p:nvSpPr>
          <p:cNvPr id="6" name="Titel 5"/>
          <p:cNvSpPr>
            <a:spLocks noGrp="1"/>
          </p:cNvSpPr>
          <p:nvPr>
            <p:ph type="title"/>
          </p:nvPr>
        </p:nvSpPr>
        <p:spPr/>
        <p:txBody>
          <a:bodyPr/>
          <a:lstStyle/>
          <a:p>
            <a:r>
              <a:rPr lang="da-DK" dirty="0" err="1"/>
              <a:t>Static</a:t>
            </a:r>
            <a:r>
              <a:rPr lang="da-DK" dirty="0"/>
              <a:t> </a:t>
            </a:r>
            <a:r>
              <a:rPr lang="da-DK" dirty="0" err="1"/>
              <a:t>Testing</a:t>
            </a:r>
            <a:endParaRPr lang="da-DK" dirty="0"/>
          </a:p>
        </p:txBody>
      </p:sp>
      <p:sp>
        <p:nvSpPr>
          <p:cNvPr id="7" name="Pladsholder til tekst 6"/>
          <p:cNvSpPr>
            <a:spLocks noGrp="1"/>
          </p:cNvSpPr>
          <p:nvPr>
            <p:ph type="body" idx="1"/>
          </p:nvPr>
        </p:nvSpPr>
        <p:spPr/>
        <p:txBody>
          <a:bodyPr/>
          <a:lstStyle/>
          <a:p>
            <a:endParaRPr lang="da-DK"/>
          </a:p>
        </p:txBody>
      </p:sp>
      <p:sp>
        <p:nvSpPr>
          <p:cNvPr id="4" name="Pladsholder til slidenummer 3"/>
          <p:cNvSpPr>
            <a:spLocks noGrp="1"/>
          </p:cNvSpPr>
          <p:nvPr>
            <p:ph type="sldNum" sz="quarter" idx="12"/>
          </p:nvPr>
        </p:nvSpPr>
        <p:spPr/>
        <p:txBody>
          <a:bodyPr/>
          <a:lstStyle/>
          <a:p>
            <a:fld id="{C283157B-CDF1-492B-9A96-D9272214EDD6}" type="slidenum">
              <a:rPr lang="en-US" smtClean="0"/>
              <a:pPr/>
              <a:t>15</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2355683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2"/>
          <p:cNvPicPr>
            <a:picLocks noChangeAspect="1" noChangeArrowheads="1"/>
          </p:cNvPicPr>
          <p:nvPr/>
        </p:nvPicPr>
        <p:blipFill>
          <a:blip r:embed="rId2" cstate="print"/>
          <a:srcRect l="2083" t="1820" r="18750" b="3426"/>
          <a:stretch>
            <a:fillRect/>
          </a:stretch>
        </p:blipFill>
        <p:spPr bwMode="auto">
          <a:xfrm>
            <a:off x="1" y="1"/>
            <a:ext cx="9150410" cy="6715148"/>
          </a:xfrm>
          <a:prstGeom prst="rect">
            <a:avLst/>
          </a:prstGeom>
          <a:noFill/>
          <a:ln w="9525">
            <a:noFill/>
            <a:miter lim="800000"/>
            <a:headEnd/>
            <a:tailEnd/>
          </a:ln>
        </p:spPr>
      </p:pic>
      <p:sp>
        <p:nvSpPr>
          <p:cNvPr id="13317" name="Tekstboks 4"/>
          <p:cNvSpPr txBox="1">
            <a:spLocks noChangeArrowheads="1"/>
          </p:cNvSpPr>
          <p:nvPr/>
        </p:nvSpPr>
        <p:spPr bwMode="auto">
          <a:xfrm>
            <a:off x="1996242" y="2071678"/>
            <a:ext cx="3655878" cy="954107"/>
          </a:xfrm>
          <a:prstGeom prst="rect">
            <a:avLst/>
          </a:prstGeom>
          <a:noFill/>
          <a:ln w="9525">
            <a:noFill/>
            <a:miter lim="800000"/>
            <a:headEnd/>
            <a:tailEnd/>
          </a:ln>
        </p:spPr>
        <p:txBody>
          <a:bodyPr wrap="square">
            <a:spAutoFit/>
          </a:bodyPr>
          <a:lstStyle/>
          <a:p>
            <a:r>
              <a:rPr lang="en-GB" sz="2800" dirty="0">
                <a:solidFill>
                  <a:srgbClr val="002060"/>
                </a:solidFill>
              </a:rPr>
              <a:t>Static test techniques. </a:t>
            </a:r>
            <a:endParaRPr lang="en-GB" sz="2400" dirty="0">
              <a:solidFill>
                <a:srgbClr val="002060"/>
              </a:solidFill>
            </a:endParaRPr>
          </a:p>
        </p:txBody>
      </p:sp>
      <p:sp>
        <p:nvSpPr>
          <p:cNvPr id="7" name="Rounded Rectangle 6"/>
          <p:cNvSpPr/>
          <p:nvPr/>
        </p:nvSpPr>
        <p:spPr>
          <a:xfrm>
            <a:off x="0" y="0"/>
            <a:ext cx="4929190" cy="300037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Slide Number Placeholder 1"/>
          <p:cNvSpPr>
            <a:spLocks noGrp="1"/>
          </p:cNvSpPr>
          <p:nvPr>
            <p:ph type="sldNum" sz="quarter" idx="12"/>
          </p:nvPr>
        </p:nvSpPr>
        <p:spPr/>
        <p:txBody>
          <a:bodyPr/>
          <a:lstStyle/>
          <a:p>
            <a:fld id="{F7AB382F-E9E6-CE49-B414-1E064FB7F064}" type="slidenum">
              <a:rPr lang="en-GB" smtClean="0"/>
              <a:t>16</a:t>
            </a:fld>
            <a:endParaRPr lang="en-GB" dirty="0"/>
          </a:p>
        </p:txBody>
      </p:sp>
    </p:spTree>
    <p:extLst>
      <p:ext uri="{BB962C8B-B14F-4D97-AF65-F5344CB8AC3E}">
        <p14:creationId xmlns:p14="http://schemas.microsoft.com/office/powerpoint/2010/main" val="4256304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366936"/>
            <a:ext cx="7772400" cy="685800"/>
          </a:xfrm>
        </p:spPr>
        <p:txBody>
          <a:bodyPr>
            <a:normAutofit fontScale="90000"/>
          </a:bodyPr>
          <a:lstStyle/>
          <a:p>
            <a:pPr algn="ctr"/>
            <a:r>
              <a:rPr lang="en-GB" dirty="0"/>
              <a:t>Benefits of static testing techniques</a:t>
            </a:r>
          </a:p>
        </p:txBody>
      </p:sp>
      <p:sp>
        <p:nvSpPr>
          <p:cNvPr id="3" name="Content Placeholder 2"/>
          <p:cNvSpPr>
            <a:spLocks noGrp="1"/>
          </p:cNvSpPr>
          <p:nvPr>
            <p:ph idx="1"/>
          </p:nvPr>
        </p:nvSpPr>
        <p:spPr>
          <a:xfrm>
            <a:off x="323528" y="1571612"/>
            <a:ext cx="8520410" cy="4114800"/>
          </a:xfrm>
        </p:spPr>
        <p:txBody>
          <a:bodyPr>
            <a:noAutofit/>
          </a:bodyPr>
          <a:lstStyle/>
          <a:p>
            <a:pPr marL="342900" indent="-342900">
              <a:buFont typeface="Wingdings" panose="05000000000000000000" pitchFamily="2" charset="2"/>
              <a:buChar char="§"/>
            </a:pPr>
            <a:r>
              <a:rPr lang="en-GB" sz="2400" b="0" dirty="0"/>
              <a:t>Are complementary and not opposing to dynamic testing techniques</a:t>
            </a:r>
          </a:p>
          <a:p>
            <a:pPr marL="342900" indent="-342900">
              <a:buFont typeface="Wingdings" panose="05000000000000000000" pitchFamily="2" charset="2"/>
              <a:buChar char="§"/>
            </a:pPr>
            <a:r>
              <a:rPr lang="en-GB" sz="2400" b="0" dirty="0"/>
              <a:t>Early feedback on quality issues. </a:t>
            </a:r>
          </a:p>
          <a:p>
            <a:pPr marL="342900" indent="-342900">
              <a:buFont typeface="Wingdings" panose="05000000000000000000" pitchFamily="2" charset="2"/>
              <a:buChar char="§"/>
            </a:pPr>
            <a:r>
              <a:rPr lang="en-GB" sz="2400" b="0" dirty="0"/>
              <a:t>Less rework costs means relatively cheap improvement of the quality (“Quality is  free”)</a:t>
            </a:r>
          </a:p>
          <a:p>
            <a:pPr marL="342900" indent="-342900">
              <a:buFont typeface="Wingdings" panose="05000000000000000000" pitchFamily="2" charset="2"/>
              <a:buChar char="§"/>
            </a:pPr>
            <a:r>
              <a:rPr lang="en-GB" sz="2400" b="0" dirty="0"/>
              <a:t>The development productively increases</a:t>
            </a:r>
          </a:p>
          <a:p>
            <a:pPr marL="342900" indent="-342900">
              <a:buFont typeface="Wingdings" panose="05000000000000000000" pitchFamily="2" charset="2"/>
              <a:buChar char="§"/>
            </a:pPr>
            <a:r>
              <a:rPr lang="en-GB" sz="2400" b="0" dirty="0"/>
              <a:t>Sharing knowledge through the evaluation process</a:t>
            </a:r>
          </a:p>
          <a:p>
            <a:pPr marL="342900" indent="-342900">
              <a:buFont typeface="Wingdings" panose="05000000000000000000" pitchFamily="2" charset="2"/>
              <a:buChar char="§"/>
            </a:pPr>
            <a:r>
              <a:rPr lang="en-GB" sz="2400" b="0" dirty="0"/>
              <a:t>Increased awareness of quality issues</a:t>
            </a:r>
          </a:p>
        </p:txBody>
      </p:sp>
      <p:sp>
        <p:nvSpPr>
          <p:cNvPr id="5" name="Slide Number Placeholder 4"/>
          <p:cNvSpPr>
            <a:spLocks noGrp="1"/>
          </p:cNvSpPr>
          <p:nvPr>
            <p:ph type="sldNum" sz="quarter" idx="12"/>
          </p:nvPr>
        </p:nvSpPr>
        <p:spPr/>
        <p:txBody>
          <a:bodyPr/>
          <a:lstStyle/>
          <a:p>
            <a:fld id="{F7AB382F-E9E6-CE49-B414-1E064FB7F064}" type="slidenum">
              <a:rPr lang="en-GB" smtClean="0"/>
              <a:t>17</a:t>
            </a:fld>
            <a:endParaRPr lang="en-GB" dirty="0"/>
          </a:p>
        </p:txBody>
      </p:sp>
    </p:spTree>
    <p:extLst>
      <p:ext uri="{BB962C8B-B14F-4D97-AF65-F5344CB8AC3E}">
        <p14:creationId xmlns:p14="http://schemas.microsoft.com/office/powerpoint/2010/main" val="2674426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662" y="214290"/>
            <a:ext cx="7772400" cy="685800"/>
          </a:xfrm>
        </p:spPr>
        <p:txBody>
          <a:bodyPr>
            <a:normAutofit fontScale="90000"/>
          </a:bodyPr>
          <a:lstStyle/>
          <a:p>
            <a:pPr algn="ctr"/>
            <a:r>
              <a:rPr lang="en-GB" dirty="0"/>
              <a:t>Formal review methods</a:t>
            </a:r>
          </a:p>
        </p:txBody>
      </p:sp>
      <p:sp>
        <p:nvSpPr>
          <p:cNvPr id="3" name="Content Placeholder 2"/>
          <p:cNvSpPr>
            <a:spLocks noGrp="1"/>
          </p:cNvSpPr>
          <p:nvPr>
            <p:ph idx="1"/>
          </p:nvPr>
        </p:nvSpPr>
        <p:spPr/>
        <p:txBody>
          <a:bodyPr/>
          <a:lstStyle/>
          <a:p>
            <a:r>
              <a:rPr lang="en-GB" sz="2800" dirty="0"/>
              <a:t>Walkthrough</a:t>
            </a:r>
          </a:p>
          <a:p>
            <a:pPr lvl="1">
              <a:buFont typeface="Wingdings" panose="05000000000000000000" pitchFamily="2" charset="2"/>
              <a:buChar char="Ø"/>
            </a:pPr>
            <a:r>
              <a:rPr lang="en-GB" sz="2400" dirty="0"/>
              <a:t>Author guides. Focus is gathering information and common understanding.</a:t>
            </a:r>
          </a:p>
          <a:p>
            <a:r>
              <a:rPr lang="en-GB" sz="2800" dirty="0"/>
              <a:t>Technical review</a:t>
            </a:r>
          </a:p>
          <a:p>
            <a:pPr lvl="1">
              <a:buFont typeface="Wingdings" panose="05000000000000000000" pitchFamily="2" charset="2"/>
              <a:buChar char="Ø"/>
            </a:pPr>
            <a:r>
              <a:rPr lang="en-GB" sz="2400" dirty="0"/>
              <a:t>A discussion based meeting. Focus on achieving consensus.</a:t>
            </a:r>
          </a:p>
          <a:p>
            <a:r>
              <a:rPr lang="en-GB" sz="2800" dirty="0"/>
              <a:t>Inspection</a:t>
            </a:r>
          </a:p>
          <a:p>
            <a:pPr lvl="1">
              <a:buFont typeface="Wingdings" panose="05000000000000000000" pitchFamily="2" charset="2"/>
              <a:buChar char="Ø"/>
            </a:pPr>
            <a:r>
              <a:rPr lang="en-GB" sz="2400" dirty="0"/>
              <a:t>The most formal review type. Focus on removing defects early and improving product quality.</a:t>
            </a:r>
          </a:p>
          <a:p>
            <a:endParaRPr lang="en-GB" dirty="0"/>
          </a:p>
        </p:txBody>
      </p:sp>
      <p:sp>
        <p:nvSpPr>
          <p:cNvPr id="5" name="Slide Number Placeholder 4"/>
          <p:cNvSpPr>
            <a:spLocks noGrp="1"/>
          </p:cNvSpPr>
          <p:nvPr>
            <p:ph type="sldNum" sz="quarter" idx="12"/>
          </p:nvPr>
        </p:nvSpPr>
        <p:spPr/>
        <p:txBody>
          <a:bodyPr/>
          <a:lstStyle/>
          <a:p>
            <a:fld id="{F7AB382F-E9E6-CE49-B414-1E064FB7F064}" type="slidenum">
              <a:rPr lang="en-GB" smtClean="0"/>
              <a:t>18</a:t>
            </a:fld>
            <a:endParaRPr lang="en-GB" dirty="0"/>
          </a:p>
        </p:txBody>
      </p:sp>
    </p:spTree>
    <p:extLst>
      <p:ext uri="{BB962C8B-B14F-4D97-AF65-F5344CB8AC3E}">
        <p14:creationId xmlns:p14="http://schemas.microsoft.com/office/powerpoint/2010/main" val="1065656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Pladsholder til indhold 2"/>
          <p:cNvSpPr>
            <a:spLocks noGrp="1"/>
          </p:cNvSpPr>
          <p:nvPr>
            <p:ph idx="1"/>
          </p:nvPr>
        </p:nvSpPr>
        <p:spPr/>
        <p:txBody>
          <a:bodyPr/>
          <a:lstStyle/>
          <a:p>
            <a:endParaRPr lang="en-US"/>
          </a:p>
        </p:txBody>
      </p:sp>
      <p:sp>
        <p:nvSpPr>
          <p:cNvPr id="4" name="Pladsholder til diasnummer 3"/>
          <p:cNvSpPr>
            <a:spLocks noGrp="1"/>
          </p:cNvSpPr>
          <p:nvPr>
            <p:ph type="sldNum" sz="quarter" idx="12"/>
          </p:nvPr>
        </p:nvSpPr>
        <p:spPr/>
        <p:txBody>
          <a:bodyPr/>
          <a:lstStyle/>
          <a:p>
            <a:fld id="{F7AB382F-E9E6-CE49-B414-1E064FB7F064}" type="slidenum">
              <a:rPr lang="da-DK" smtClean="0"/>
              <a:t>19</a:t>
            </a:fld>
            <a:endParaRPr lang="da-DK"/>
          </a:p>
        </p:txBody>
      </p:sp>
      <p:pic>
        <p:nvPicPr>
          <p:cNvPr id="5" name="Picture 2"/>
          <p:cNvPicPr>
            <a:picLocks noChangeAspect="1" noChangeArrowheads="1"/>
          </p:cNvPicPr>
          <p:nvPr/>
        </p:nvPicPr>
        <p:blipFill>
          <a:blip r:embed="rId2" cstate="print"/>
          <a:srcRect l="2083" t="1820" r="18750" b="3426"/>
          <a:stretch>
            <a:fillRect/>
          </a:stretch>
        </p:blipFill>
        <p:spPr bwMode="auto">
          <a:xfrm>
            <a:off x="1" y="1"/>
            <a:ext cx="9150410" cy="6715148"/>
          </a:xfrm>
          <a:prstGeom prst="rect">
            <a:avLst/>
          </a:prstGeom>
          <a:noFill/>
          <a:ln w="9525">
            <a:noFill/>
            <a:miter lim="800000"/>
            <a:headEnd/>
            <a:tailEnd/>
          </a:ln>
        </p:spPr>
      </p:pic>
      <p:sp>
        <p:nvSpPr>
          <p:cNvPr id="6" name="Rounded Rectangle 6"/>
          <p:cNvSpPr/>
          <p:nvPr/>
        </p:nvSpPr>
        <p:spPr>
          <a:xfrm>
            <a:off x="2655517" y="293956"/>
            <a:ext cx="2455101" cy="18855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ounded Rectangle 6"/>
          <p:cNvSpPr/>
          <p:nvPr/>
        </p:nvSpPr>
        <p:spPr>
          <a:xfrm>
            <a:off x="2087" y="3056351"/>
            <a:ext cx="3267206" cy="267690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01184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Content</a:t>
            </a:r>
          </a:p>
        </p:txBody>
      </p:sp>
      <p:sp>
        <p:nvSpPr>
          <p:cNvPr id="3" name="Pladsholder til indhold 2"/>
          <p:cNvSpPr>
            <a:spLocks noGrp="1"/>
          </p:cNvSpPr>
          <p:nvPr>
            <p:ph idx="1"/>
          </p:nvPr>
        </p:nvSpPr>
        <p:spPr/>
        <p:txBody>
          <a:bodyPr>
            <a:normAutofit/>
          </a:bodyPr>
          <a:lstStyle/>
          <a:p>
            <a:r>
              <a:rPr lang="en-US" dirty="0"/>
              <a:t>Recap of major topics</a:t>
            </a:r>
          </a:p>
          <a:p>
            <a:pPr lvl="1"/>
            <a:r>
              <a:rPr lang="en-US" dirty="0"/>
              <a:t>Test Management</a:t>
            </a:r>
          </a:p>
          <a:p>
            <a:pPr lvl="1"/>
            <a:r>
              <a:rPr lang="en-US" dirty="0"/>
              <a:t>Static testing</a:t>
            </a:r>
          </a:p>
          <a:p>
            <a:pPr lvl="1"/>
            <a:r>
              <a:rPr lang="en-US" dirty="0"/>
              <a:t>White-box testing / Black-box testing</a:t>
            </a:r>
          </a:p>
          <a:p>
            <a:pPr lvl="1"/>
            <a:r>
              <a:rPr lang="en-US" dirty="0"/>
              <a:t>Test Automation</a:t>
            </a:r>
          </a:p>
          <a:p>
            <a:pPr lvl="1"/>
            <a:r>
              <a:rPr lang="en-US" dirty="0"/>
              <a:t>Testable architecture &amp; Unit testing</a:t>
            </a:r>
          </a:p>
          <a:p>
            <a:pPr lvl="1"/>
            <a:r>
              <a:rPr lang="en-US" dirty="0"/>
              <a:t>Usability testing</a:t>
            </a:r>
          </a:p>
          <a:p>
            <a:r>
              <a:rPr lang="en-US" dirty="0"/>
              <a:t>Talk about exam</a:t>
            </a:r>
          </a:p>
          <a:p>
            <a:endParaRPr lang="da-DK"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2</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2933654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Structure based vs static analysis </a:t>
            </a:r>
          </a:p>
        </p:txBody>
      </p:sp>
      <p:sp>
        <p:nvSpPr>
          <p:cNvPr id="3" name="Pladsholder til indhold 2"/>
          <p:cNvSpPr>
            <a:spLocks noGrp="1"/>
          </p:cNvSpPr>
          <p:nvPr>
            <p:ph idx="1"/>
          </p:nvPr>
        </p:nvSpPr>
        <p:spPr/>
        <p:txBody>
          <a:bodyPr>
            <a:normAutofit fontScale="77500" lnSpcReduction="20000"/>
          </a:bodyPr>
          <a:lstStyle/>
          <a:p>
            <a:r>
              <a:rPr lang="en-US" dirty="0"/>
              <a:t>Different but with same taste</a:t>
            </a:r>
          </a:p>
          <a:p>
            <a:r>
              <a:rPr lang="en-US" dirty="0"/>
              <a:t>Static analysis</a:t>
            </a:r>
          </a:p>
          <a:p>
            <a:pPr lvl="1"/>
            <a:r>
              <a:rPr lang="en-US" dirty="0"/>
              <a:t>Is about analyzing the structural attributes of the code, is it too complex? Does the code conform to the code standards?</a:t>
            </a:r>
          </a:p>
          <a:p>
            <a:pPr lvl="1"/>
            <a:r>
              <a:rPr lang="en-US" dirty="0"/>
              <a:t>No execution of static analysis test is done on running code</a:t>
            </a:r>
          </a:p>
          <a:p>
            <a:r>
              <a:rPr lang="en-US" dirty="0"/>
              <a:t>Structure based test</a:t>
            </a:r>
          </a:p>
          <a:p>
            <a:pPr lvl="1"/>
            <a:r>
              <a:rPr lang="en-US" dirty="0"/>
              <a:t>Is used to assess that a wanted amount of coverage has (breadth) been achieved.</a:t>
            </a:r>
          </a:p>
          <a:p>
            <a:pPr lvl="1"/>
            <a:r>
              <a:rPr lang="en-US" dirty="0"/>
              <a:t>Used for generated additional test cases </a:t>
            </a:r>
          </a:p>
          <a:p>
            <a:pPr lvl="1"/>
            <a:r>
              <a:rPr lang="en-US" dirty="0"/>
              <a:t>Because the tests can only be executed on running code we categorize structure based tests as dynamic. </a:t>
            </a:r>
          </a:p>
        </p:txBody>
      </p:sp>
      <p:sp>
        <p:nvSpPr>
          <p:cNvPr id="4" name="Pladsholder til diasnummer 3"/>
          <p:cNvSpPr>
            <a:spLocks noGrp="1"/>
          </p:cNvSpPr>
          <p:nvPr>
            <p:ph type="sldNum" sz="quarter" idx="12"/>
          </p:nvPr>
        </p:nvSpPr>
        <p:spPr/>
        <p:txBody>
          <a:bodyPr/>
          <a:lstStyle/>
          <a:p>
            <a:fld id="{F7AB382F-E9E6-CE49-B414-1E064FB7F064}" type="slidenum">
              <a:rPr lang="da-DK" smtClean="0"/>
              <a:t>20</a:t>
            </a:fld>
            <a:endParaRPr lang="da-DK"/>
          </a:p>
        </p:txBody>
      </p:sp>
    </p:spTree>
    <p:extLst>
      <p:ext uri="{BB962C8B-B14F-4D97-AF65-F5344CB8AC3E}">
        <p14:creationId xmlns:p14="http://schemas.microsoft.com/office/powerpoint/2010/main" val="1851817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85746"/>
            <a:ext cx="7772400" cy="685800"/>
          </a:xfrm>
        </p:spPr>
        <p:txBody>
          <a:bodyPr>
            <a:normAutofit fontScale="90000"/>
          </a:bodyPr>
          <a:lstStyle/>
          <a:p>
            <a:r>
              <a:rPr lang="en-GB" dirty="0"/>
              <a:t>Control flow structure and code metrics</a:t>
            </a:r>
          </a:p>
        </p:txBody>
      </p:sp>
      <p:sp>
        <p:nvSpPr>
          <p:cNvPr id="5" name="Content Placeholder 4"/>
          <p:cNvSpPr>
            <a:spLocks noGrp="1"/>
          </p:cNvSpPr>
          <p:nvPr>
            <p:ph sz="half" idx="2"/>
          </p:nvPr>
        </p:nvSpPr>
        <p:spPr>
          <a:xfrm>
            <a:off x="4786314" y="1071546"/>
            <a:ext cx="3810000" cy="2357454"/>
          </a:xfrm>
        </p:spPr>
        <p:txBody>
          <a:bodyPr>
            <a:normAutofit fontScale="92500"/>
          </a:bodyPr>
          <a:lstStyle/>
          <a:p>
            <a:r>
              <a:rPr lang="en-GB" sz="2400" dirty="0"/>
              <a:t>Code complexity metrics</a:t>
            </a:r>
          </a:p>
          <a:p>
            <a:r>
              <a:rPr lang="en-GB" sz="2400" dirty="0"/>
              <a:t> (</a:t>
            </a:r>
            <a:r>
              <a:rPr lang="en-GB" sz="2400" dirty="0" err="1"/>
              <a:t>Cyclomatic</a:t>
            </a:r>
            <a:r>
              <a:rPr lang="en-GB" sz="2400" dirty="0"/>
              <a:t> complexity):</a:t>
            </a:r>
          </a:p>
          <a:p>
            <a:pPr>
              <a:buFont typeface="Arial" pitchFamily="34" charset="0"/>
              <a:buChar char="•"/>
            </a:pPr>
            <a:endParaRPr lang="en-GB" sz="1800" dirty="0"/>
          </a:p>
          <a:p>
            <a:pPr>
              <a:buFont typeface="Arial" pitchFamily="34" charset="0"/>
              <a:buChar char="•"/>
            </a:pPr>
            <a:endParaRPr lang="en-GB" sz="1800" dirty="0"/>
          </a:p>
          <a:p>
            <a:pPr>
              <a:buFont typeface="Arial" pitchFamily="34" charset="0"/>
              <a:buChar char="•"/>
            </a:pPr>
            <a:r>
              <a:rPr lang="en-GB" sz="2000" dirty="0"/>
              <a:t>Or:</a:t>
            </a:r>
          </a:p>
          <a:p>
            <a:pPr>
              <a:buFont typeface="Arial" pitchFamily="34" charset="0"/>
              <a:buChar char="•"/>
            </a:pPr>
            <a:endParaRPr lang="en-GB" sz="2000" dirty="0"/>
          </a:p>
          <a:p>
            <a:pPr>
              <a:buFont typeface="Arial" pitchFamily="34" charset="0"/>
              <a:buChar char="•"/>
            </a:pPr>
            <a:endParaRPr lang="en-GB" sz="2000" dirty="0"/>
          </a:p>
          <a:p>
            <a:pPr>
              <a:buFont typeface="Arial" pitchFamily="34" charset="0"/>
              <a:buChar char="•"/>
            </a:pPr>
            <a:endParaRPr lang="en-GB" sz="2000" dirty="0"/>
          </a:p>
          <a:p>
            <a:pPr>
              <a:buFont typeface="Arial" pitchFamily="34" charset="0"/>
              <a:buChar char="•"/>
            </a:pPr>
            <a:endParaRPr lang="en-GB" sz="2000" dirty="0"/>
          </a:p>
          <a:p>
            <a:pPr>
              <a:buFont typeface="Arial" pitchFamily="34" charset="0"/>
              <a:buChar char="•"/>
            </a:pPr>
            <a:endParaRPr lang="en-GB" sz="2000" dirty="0"/>
          </a:p>
        </p:txBody>
      </p:sp>
      <p:sp>
        <p:nvSpPr>
          <p:cNvPr id="6" name="TextBox 5"/>
          <p:cNvSpPr txBox="1"/>
          <p:nvPr/>
        </p:nvSpPr>
        <p:spPr>
          <a:xfrm>
            <a:off x="5012521" y="2239007"/>
            <a:ext cx="3643338" cy="523220"/>
          </a:xfrm>
          <a:prstGeom prst="rect">
            <a:avLst/>
          </a:prstGeom>
          <a:noFill/>
        </p:spPr>
        <p:txBody>
          <a:bodyPr wrap="square" rtlCol="0">
            <a:spAutoFit/>
          </a:bodyPr>
          <a:lstStyle/>
          <a:p>
            <a:pPr lvl="1"/>
            <a:r>
              <a:rPr lang="en-GB" sz="1400" dirty="0">
                <a:solidFill>
                  <a:srgbClr val="569CD6"/>
                </a:solidFill>
              </a:rPr>
              <a:t>C = edges – nodes + 2(exits)</a:t>
            </a:r>
          </a:p>
          <a:p>
            <a:pPr lvl="1"/>
            <a:r>
              <a:rPr lang="en-GB" sz="1400" dirty="0">
                <a:solidFill>
                  <a:srgbClr val="569CD6"/>
                </a:solidFill>
              </a:rPr>
              <a:t>C = 8-7+2=3</a:t>
            </a:r>
          </a:p>
        </p:txBody>
      </p:sp>
      <p:sp>
        <p:nvSpPr>
          <p:cNvPr id="7" name="TextBox 6"/>
          <p:cNvSpPr txBox="1"/>
          <p:nvPr/>
        </p:nvSpPr>
        <p:spPr>
          <a:xfrm>
            <a:off x="5072066" y="2857496"/>
            <a:ext cx="3643338" cy="738664"/>
          </a:xfrm>
          <a:prstGeom prst="rect">
            <a:avLst/>
          </a:prstGeom>
          <a:noFill/>
        </p:spPr>
        <p:txBody>
          <a:bodyPr wrap="square" rtlCol="0">
            <a:spAutoFit/>
          </a:bodyPr>
          <a:lstStyle/>
          <a:p>
            <a:pPr lvl="1"/>
            <a:r>
              <a:rPr lang="en-GB" sz="1400" dirty="0">
                <a:solidFill>
                  <a:srgbClr val="569CD6"/>
                </a:solidFill>
              </a:rPr>
              <a:t>C = p (binary decisions) + 1 </a:t>
            </a:r>
          </a:p>
          <a:p>
            <a:pPr lvl="1"/>
            <a:r>
              <a:rPr lang="en-GB" sz="1400" dirty="0">
                <a:solidFill>
                  <a:srgbClr val="569CD6"/>
                </a:solidFill>
              </a:rPr>
              <a:t>C= 2 + 1 = 3</a:t>
            </a:r>
          </a:p>
          <a:p>
            <a:endParaRPr lang="en-GB" sz="1400" dirty="0">
              <a:solidFill>
                <a:srgbClr val="569CD6"/>
              </a:solidFill>
            </a:endParaRPr>
          </a:p>
        </p:txBody>
      </p:sp>
      <p:sp>
        <p:nvSpPr>
          <p:cNvPr id="8" name="TextBox 7"/>
          <p:cNvSpPr txBox="1"/>
          <p:nvPr/>
        </p:nvSpPr>
        <p:spPr>
          <a:xfrm>
            <a:off x="3929058" y="4357694"/>
            <a:ext cx="4643470" cy="369332"/>
          </a:xfrm>
          <a:prstGeom prst="rect">
            <a:avLst/>
          </a:prstGeom>
          <a:noFill/>
        </p:spPr>
        <p:txBody>
          <a:bodyPr wrap="square" rtlCol="0">
            <a:spAutoFit/>
          </a:bodyPr>
          <a:lstStyle/>
          <a:p>
            <a:endParaRPr lang="en-GB" dirty="0"/>
          </a:p>
        </p:txBody>
      </p:sp>
      <p:graphicFrame>
        <p:nvGraphicFramePr>
          <p:cNvPr id="9" name="Table 8"/>
          <p:cNvGraphicFramePr>
            <a:graphicFrameLocks noGrp="1"/>
          </p:cNvGraphicFramePr>
          <p:nvPr>
            <p:extLst>
              <p:ext uri="{D42A27DB-BD31-4B8C-83A1-F6EECF244321}">
                <p14:modId xmlns:p14="http://schemas.microsoft.com/office/powerpoint/2010/main" val="1820650295"/>
              </p:ext>
            </p:extLst>
          </p:nvPr>
        </p:nvGraphicFramePr>
        <p:xfrm>
          <a:off x="4286248" y="3949386"/>
          <a:ext cx="4667241" cy="2775728"/>
        </p:xfrm>
        <a:graphic>
          <a:graphicData uri="http://schemas.openxmlformats.org/drawingml/2006/table">
            <a:tbl>
              <a:tblPr firstRow="1" bandRow="1">
                <a:tableStyleId>{5C22544A-7EE6-4342-B048-85BDC9FD1C3A}</a:tableStyleId>
              </a:tblPr>
              <a:tblGrid>
                <a:gridCol w="857256">
                  <a:extLst>
                    <a:ext uri="{9D8B030D-6E8A-4147-A177-3AD203B41FA5}">
                      <a16:colId xmlns:a16="http://schemas.microsoft.com/office/drawing/2014/main" val="20000"/>
                    </a:ext>
                  </a:extLst>
                </a:gridCol>
                <a:gridCol w="2428892">
                  <a:extLst>
                    <a:ext uri="{9D8B030D-6E8A-4147-A177-3AD203B41FA5}">
                      <a16:colId xmlns:a16="http://schemas.microsoft.com/office/drawing/2014/main" val="20001"/>
                    </a:ext>
                  </a:extLst>
                </a:gridCol>
                <a:gridCol w="1381093">
                  <a:extLst>
                    <a:ext uri="{9D8B030D-6E8A-4147-A177-3AD203B41FA5}">
                      <a16:colId xmlns:a16="http://schemas.microsoft.com/office/drawing/2014/main" val="20002"/>
                    </a:ext>
                  </a:extLst>
                </a:gridCol>
              </a:tblGrid>
              <a:tr h="541109">
                <a:tc>
                  <a:txBody>
                    <a:bodyPr/>
                    <a:lstStyle/>
                    <a:p>
                      <a:r>
                        <a:rPr lang="da-DK" dirty="0"/>
                        <a:t>CC </a:t>
                      </a:r>
                      <a:r>
                        <a:rPr lang="da-DK" dirty="0" err="1"/>
                        <a:t>value</a:t>
                      </a:r>
                      <a:endParaRPr lang="da-DK" dirty="0"/>
                    </a:p>
                  </a:txBody>
                  <a:tcPr/>
                </a:tc>
                <a:tc>
                  <a:txBody>
                    <a:bodyPr/>
                    <a:lstStyle/>
                    <a:p>
                      <a:r>
                        <a:rPr lang="da-DK" dirty="0"/>
                        <a:t>Type of flow</a:t>
                      </a:r>
                    </a:p>
                  </a:txBody>
                  <a:tcPr/>
                </a:tc>
                <a:tc>
                  <a:txBody>
                    <a:bodyPr/>
                    <a:lstStyle/>
                    <a:p>
                      <a:r>
                        <a:rPr lang="da-DK" dirty="0" err="1"/>
                        <a:t>Risk</a:t>
                      </a:r>
                      <a:endParaRPr lang="da-DK" dirty="0"/>
                    </a:p>
                  </a:txBody>
                  <a:tcPr/>
                </a:tc>
                <a:extLst>
                  <a:ext uri="{0D108BD9-81ED-4DB2-BD59-A6C34878D82A}">
                    <a16:rowId xmlns:a16="http://schemas.microsoft.com/office/drawing/2014/main" val="10000"/>
                  </a:ext>
                </a:extLst>
              </a:tr>
              <a:tr h="373892">
                <a:tc>
                  <a:txBody>
                    <a:bodyPr/>
                    <a:lstStyle/>
                    <a:p>
                      <a:r>
                        <a:rPr lang="da-DK" dirty="0"/>
                        <a:t>1-4</a:t>
                      </a:r>
                    </a:p>
                  </a:txBody>
                  <a:tcPr/>
                </a:tc>
                <a:tc>
                  <a:txBody>
                    <a:bodyPr/>
                    <a:lstStyle/>
                    <a:p>
                      <a:r>
                        <a:rPr lang="da-DK" dirty="0"/>
                        <a:t>Simple</a:t>
                      </a:r>
                    </a:p>
                  </a:txBody>
                  <a:tcPr/>
                </a:tc>
                <a:tc>
                  <a:txBody>
                    <a:bodyPr/>
                    <a:lstStyle/>
                    <a:p>
                      <a:r>
                        <a:rPr lang="da-DK" dirty="0" err="1"/>
                        <a:t>Low</a:t>
                      </a:r>
                      <a:endParaRPr lang="da-DK" dirty="0"/>
                    </a:p>
                  </a:txBody>
                  <a:tcPr/>
                </a:tc>
                <a:extLst>
                  <a:ext uri="{0D108BD9-81ED-4DB2-BD59-A6C34878D82A}">
                    <a16:rowId xmlns:a16="http://schemas.microsoft.com/office/drawing/2014/main" val="10001"/>
                  </a:ext>
                </a:extLst>
              </a:tr>
              <a:tr h="541109">
                <a:tc>
                  <a:txBody>
                    <a:bodyPr/>
                    <a:lstStyle/>
                    <a:p>
                      <a:r>
                        <a:rPr lang="da-DK" dirty="0"/>
                        <a:t>5-10</a:t>
                      </a:r>
                    </a:p>
                  </a:txBody>
                  <a:tcPr/>
                </a:tc>
                <a:tc>
                  <a:txBody>
                    <a:bodyPr/>
                    <a:lstStyle/>
                    <a:p>
                      <a:r>
                        <a:rPr lang="en-US" dirty="0"/>
                        <a:t>Well structured and stable </a:t>
                      </a:r>
                      <a:endParaRPr lang="da-DK" dirty="0"/>
                    </a:p>
                  </a:txBody>
                  <a:tcPr/>
                </a:tc>
                <a:tc>
                  <a:txBody>
                    <a:bodyPr/>
                    <a:lstStyle/>
                    <a:p>
                      <a:r>
                        <a:rPr lang="da-DK" dirty="0" err="1"/>
                        <a:t>Low</a:t>
                      </a:r>
                      <a:endParaRPr lang="da-DK" dirty="0"/>
                    </a:p>
                  </a:txBody>
                  <a:tcPr/>
                </a:tc>
                <a:extLst>
                  <a:ext uri="{0D108BD9-81ED-4DB2-BD59-A6C34878D82A}">
                    <a16:rowId xmlns:a16="http://schemas.microsoft.com/office/drawing/2014/main" val="10002"/>
                  </a:ext>
                </a:extLst>
              </a:tr>
              <a:tr h="373892">
                <a:tc>
                  <a:txBody>
                    <a:bodyPr/>
                    <a:lstStyle/>
                    <a:p>
                      <a:r>
                        <a:rPr lang="da-DK" dirty="0"/>
                        <a:t>11-20</a:t>
                      </a:r>
                    </a:p>
                  </a:txBody>
                  <a:tcPr/>
                </a:tc>
                <a:tc>
                  <a:txBody>
                    <a:bodyPr/>
                    <a:lstStyle/>
                    <a:p>
                      <a:r>
                        <a:rPr lang="da-DK" dirty="0"/>
                        <a:t>More </a:t>
                      </a:r>
                      <a:r>
                        <a:rPr lang="da-DK" dirty="0" err="1"/>
                        <a:t>complex</a:t>
                      </a:r>
                      <a:r>
                        <a:rPr lang="da-DK" dirty="0"/>
                        <a:t> </a:t>
                      </a:r>
                    </a:p>
                  </a:txBody>
                  <a:tcPr/>
                </a:tc>
                <a:tc>
                  <a:txBody>
                    <a:bodyPr/>
                    <a:lstStyle/>
                    <a:p>
                      <a:r>
                        <a:rPr lang="da-DK" dirty="0"/>
                        <a:t>Moderate</a:t>
                      </a:r>
                    </a:p>
                  </a:txBody>
                  <a:tcPr/>
                </a:tc>
                <a:extLst>
                  <a:ext uri="{0D108BD9-81ED-4DB2-BD59-A6C34878D82A}">
                    <a16:rowId xmlns:a16="http://schemas.microsoft.com/office/drawing/2014/main" val="10003"/>
                  </a:ext>
                </a:extLst>
              </a:tr>
              <a:tr h="373892">
                <a:tc>
                  <a:txBody>
                    <a:bodyPr/>
                    <a:lstStyle/>
                    <a:p>
                      <a:r>
                        <a:rPr lang="da-DK" dirty="0"/>
                        <a:t>21-50</a:t>
                      </a:r>
                    </a:p>
                  </a:txBody>
                  <a:tcPr/>
                </a:tc>
                <a:tc>
                  <a:txBody>
                    <a:bodyPr/>
                    <a:lstStyle/>
                    <a:p>
                      <a:r>
                        <a:rPr lang="da-DK" dirty="0" err="1"/>
                        <a:t>Complex</a:t>
                      </a:r>
                      <a:r>
                        <a:rPr lang="da-DK" dirty="0"/>
                        <a:t>, </a:t>
                      </a:r>
                      <a:r>
                        <a:rPr lang="da-DK" dirty="0" err="1"/>
                        <a:t>alarming</a:t>
                      </a:r>
                      <a:endParaRPr lang="da-DK" dirty="0"/>
                    </a:p>
                  </a:txBody>
                  <a:tcPr/>
                </a:tc>
                <a:tc>
                  <a:txBody>
                    <a:bodyPr/>
                    <a:lstStyle/>
                    <a:p>
                      <a:r>
                        <a:rPr lang="da-DK" dirty="0" err="1"/>
                        <a:t>High</a:t>
                      </a:r>
                      <a:endParaRPr lang="da-DK" dirty="0"/>
                    </a:p>
                  </a:txBody>
                  <a:tcPr/>
                </a:tc>
                <a:extLst>
                  <a:ext uri="{0D108BD9-81ED-4DB2-BD59-A6C34878D82A}">
                    <a16:rowId xmlns:a16="http://schemas.microsoft.com/office/drawing/2014/main" val="10004"/>
                  </a:ext>
                </a:extLst>
              </a:tr>
              <a:tr h="373892">
                <a:tc>
                  <a:txBody>
                    <a:bodyPr/>
                    <a:lstStyle/>
                    <a:p>
                      <a:r>
                        <a:rPr lang="da-DK" dirty="0"/>
                        <a:t>&gt;50</a:t>
                      </a:r>
                    </a:p>
                  </a:txBody>
                  <a:tcPr/>
                </a:tc>
                <a:tc>
                  <a:txBody>
                    <a:bodyPr/>
                    <a:lstStyle/>
                    <a:p>
                      <a:r>
                        <a:rPr lang="da-DK" dirty="0" err="1"/>
                        <a:t>Error-prone</a:t>
                      </a:r>
                      <a:endParaRPr lang="da-DK" dirty="0"/>
                    </a:p>
                  </a:txBody>
                  <a:tcPr/>
                </a:tc>
                <a:tc>
                  <a:txBody>
                    <a:bodyPr/>
                    <a:lstStyle/>
                    <a:p>
                      <a:r>
                        <a:rPr lang="da-DK" dirty="0" err="1"/>
                        <a:t>Very</a:t>
                      </a:r>
                      <a:r>
                        <a:rPr lang="da-DK" dirty="0"/>
                        <a:t> </a:t>
                      </a:r>
                      <a:r>
                        <a:rPr lang="da-DK" dirty="0" err="1"/>
                        <a:t>high</a:t>
                      </a:r>
                      <a:endParaRPr lang="da-DK" dirty="0"/>
                    </a:p>
                  </a:txBody>
                  <a:tcPr/>
                </a:tc>
                <a:extLst>
                  <a:ext uri="{0D108BD9-81ED-4DB2-BD59-A6C34878D82A}">
                    <a16:rowId xmlns:a16="http://schemas.microsoft.com/office/drawing/2014/main" val="10005"/>
                  </a:ext>
                </a:extLst>
              </a:tr>
            </a:tbl>
          </a:graphicData>
        </a:graphic>
      </p:graphicFrame>
      <p:pic>
        <p:nvPicPr>
          <p:cNvPr id="2050" name="Picture 2"/>
          <p:cNvPicPr>
            <a:picLocks noGrp="1" noChangeAspect="1" noChangeArrowheads="1"/>
          </p:cNvPicPr>
          <p:nvPr>
            <p:ph sz="half" idx="1"/>
          </p:nvPr>
        </p:nvPicPr>
        <p:blipFill>
          <a:blip r:embed="rId2" cstate="print"/>
          <a:srcRect/>
          <a:stretch>
            <a:fillRect/>
          </a:stretch>
        </p:blipFill>
        <p:spPr bwMode="auto">
          <a:xfrm>
            <a:off x="214281" y="1285860"/>
            <a:ext cx="3869981" cy="4143404"/>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F7AB382F-E9E6-CE49-B414-1E064FB7F064}" type="slidenum">
              <a:rPr lang="en-GB" smtClean="0"/>
              <a:t>21</a:t>
            </a:fld>
            <a:endParaRPr lang="en-GB" dirty="0"/>
          </a:p>
        </p:txBody>
      </p:sp>
    </p:spTree>
    <p:extLst>
      <p:ext uri="{BB962C8B-B14F-4D97-AF65-F5344CB8AC3E}">
        <p14:creationId xmlns:p14="http://schemas.microsoft.com/office/powerpoint/2010/main" val="1334058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tekst 8"/>
          <p:cNvSpPr>
            <a:spLocks noGrp="1"/>
          </p:cNvSpPr>
          <p:nvPr>
            <p:ph type="body" sz="quarter" idx="14"/>
          </p:nvPr>
        </p:nvSpPr>
        <p:spPr/>
        <p:txBody>
          <a:bodyPr>
            <a:normAutofit fontScale="92500" lnSpcReduction="10000"/>
          </a:bodyPr>
          <a:lstStyle/>
          <a:p>
            <a:endParaRPr lang="da-DK"/>
          </a:p>
        </p:txBody>
      </p:sp>
      <p:sp>
        <p:nvSpPr>
          <p:cNvPr id="8" name="Pladsholder til tekst 7"/>
          <p:cNvSpPr>
            <a:spLocks noGrp="1"/>
          </p:cNvSpPr>
          <p:nvPr>
            <p:ph type="body" sz="quarter" idx="13"/>
          </p:nvPr>
        </p:nvSpPr>
        <p:spPr/>
        <p:txBody>
          <a:bodyPr>
            <a:normAutofit fontScale="92500" lnSpcReduction="10000"/>
          </a:bodyPr>
          <a:lstStyle/>
          <a:p>
            <a:endParaRPr lang="da-DK"/>
          </a:p>
        </p:txBody>
      </p:sp>
      <p:sp>
        <p:nvSpPr>
          <p:cNvPr id="6" name="Titel 5"/>
          <p:cNvSpPr>
            <a:spLocks noGrp="1"/>
          </p:cNvSpPr>
          <p:nvPr>
            <p:ph type="title"/>
          </p:nvPr>
        </p:nvSpPr>
        <p:spPr/>
        <p:txBody>
          <a:bodyPr/>
          <a:lstStyle/>
          <a:p>
            <a:r>
              <a:rPr lang="da-DK" dirty="0"/>
              <a:t>Black </a:t>
            </a:r>
            <a:r>
              <a:rPr lang="da-DK" dirty="0" err="1"/>
              <a:t>box</a:t>
            </a:r>
            <a:r>
              <a:rPr lang="da-DK" dirty="0"/>
              <a:t> &amp; </a:t>
            </a:r>
            <a:r>
              <a:rPr lang="da-DK" dirty="0" err="1"/>
              <a:t>white</a:t>
            </a:r>
            <a:r>
              <a:rPr lang="da-DK" dirty="0"/>
              <a:t> </a:t>
            </a:r>
            <a:r>
              <a:rPr lang="da-DK" dirty="0" err="1"/>
              <a:t>box</a:t>
            </a:r>
            <a:r>
              <a:rPr lang="da-DK" dirty="0"/>
              <a:t> </a:t>
            </a:r>
            <a:r>
              <a:rPr lang="da-DK" dirty="0" err="1"/>
              <a:t>testing</a:t>
            </a:r>
            <a:endParaRPr lang="da-DK" dirty="0"/>
          </a:p>
        </p:txBody>
      </p:sp>
      <p:sp>
        <p:nvSpPr>
          <p:cNvPr id="7" name="Pladsholder til tekst 6"/>
          <p:cNvSpPr>
            <a:spLocks noGrp="1"/>
          </p:cNvSpPr>
          <p:nvPr>
            <p:ph type="body" idx="1"/>
          </p:nvPr>
        </p:nvSpPr>
        <p:spPr/>
        <p:txBody>
          <a:bodyPr/>
          <a:lstStyle/>
          <a:p>
            <a:endParaRPr lang="da-DK"/>
          </a:p>
        </p:txBody>
      </p:sp>
      <p:sp>
        <p:nvSpPr>
          <p:cNvPr id="4" name="Pladsholder til slidenummer 3"/>
          <p:cNvSpPr>
            <a:spLocks noGrp="1"/>
          </p:cNvSpPr>
          <p:nvPr>
            <p:ph type="sldNum" sz="quarter" idx="12"/>
          </p:nvPr>
        </p:nvSpPr>
        <p:spPr/>
        <p:txBody>
          <a:bodyPr/>
          <a:lstStyle/>
          <a:p>
            <a:fld id="{C283157B-CDF1-492B-9A96-D9272214EDD6}" type="slidenum">
              <a:rPr lang="en-US" smtClean="0"/>
              <a:pPr/>
              <a:t>22</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3314233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251520" y="1864827"/>
            <a:ext cx="8784976" cy="44444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p:cNvSpPr>
            <a:spLocks noGrp="1"/>
          </p:cNvSpPr>
          <p:nvPr>
            <p:ph type="title"/>
          </p:nvPr>
        </p:nvSpPr>
        <p:spPr/>
        <p:txBody>
          <a:bodyPr/>
          <a:lstStyle/>
          <a:p>
            <a:r>
              <a:rPr lang="da-DK" dirty="0"/>
              <a:t>White </a:t>
            </a:r>
            <a:r>
              <a:rPr lang="da-DK" dirty="0" err="1"/>
              <a:t>box</a:t>
            </a:r>
            <a:r>
              <a:rPr lang="da-DK" dirty="0"/>
              <a:t> and </a:t>
            </a:r>
            <a:r>
              <a:rPr lang="da-DK" dirty="0" err="1"/>
              <a:t>black</a:t>
            </a:r>
            <a:r>
              <a:rPr lang="da-DK" dirty="0"/>
              <a:t> </a:t>
            </a:r>
            <a:r>
              <a:rPr lang="da-DK" dirty="0" err="1"/>
              <a:t>box</a:t>
            </a:r>
            <a:endParaRPr lang="da-DK" dirty="0"/>
          </a:p>
        </p:txBody>
      </p:sp>
      <p:sp>
        <p:nvSpPr>
          <p:cNvPr id="7" name="Pladsholder til tekst 6"/>
          <p:cNvSpPr>
            <a:spLocks noGrp="1"/>
          </p:cNvSpPr>
          <p:nvPr>
            <p:ph type="body" idx="1"/>
          </p:nvPr>
        </p:nvSpPr>
        <p:spPr>
          <a:xfrm>
            <a:off x="682014" y="1119307"/>
            <a:ext cx="3815374" cy="639762"/>
          </a:xfrm>
        </p:spPr>
        <p:txBody>
          <a:bodyPr>
            <a:normAutofit fontScale="92500" lnSpcReduction="20000"/>
          </a:bodyPr>
          <a:lstStyle/>
          <a:p>
            <a:r>
              <a:rPr lang="da-DK" dirty="0"/>
              <a:t>White </a:t>
            </a:r>
            <a:r>
              <a:rPr lang="da-DK" dirty="0" err="1"/>
              <a:t>box</a:t>
            </a:r>
            <a:r>
              <a:rPr lang="da-DK" dirty="0"/>
              <a:t>: </a:t>
            </a:r>
            <a:r>
              <a:rPr lang="da-DK" dirty="0" err="1"/>
              <a:t>Structure</a:t>
            </a:r>
            <a:r>
              <a:rPr lang="da-DK" dirty="0"/>
              <a:t>/</a:t>
            </a:r>
            <a:r>
              <a:rPr lang="da-DK" dirty="0" err="1"/>
              <a:t>path</a:t>
            </a:r>
            <a:endParaRPr lang="da-DK" dirty="0"/>
          </a:p>
        </p:txBody>
      </p:sp>
      <p:sp>
        <p:nvSpPr>
          <p:cNvPr id="9" name="Pladsholder til tekst 8"/>
          <p:cNvSpPr>
            <a:spLocks noGrp="1"/>
          </p:cNvSpPr>
          <p:nvPr>
            <p:ph type="body" sz="quarter" idx="3"/>
          </p:nvPr>
        </p:nvSpPr>
        <p:spPr>
          <a:xfrm>
            <a:off x="4645026" y="1119307"/>
            <a:ext cx="3793576" cy="639762"/>
          </a:xfrm>
        </p:spPr>
        <p:txBody>
          <a:bodyPr>
            <a:normAutofit fontScale="92500" lnSpcReduction="20000"/>
          </a:bodyPr>
          <a:lstStyle/>
          <a:p>
            <a:r>
              <a:rPr lang="da-DK" dirty="0"/>
              <a:t>Black </a:t>
            </a:r>
            <a:r>
              <a:rPr lang="da-DK" dirty="0" err="1"/>
              <a:t>box</a:t>
            </a:r>
            <a:r>
              <a:rPr lang="da-DK" dirty="0"/>
              <a:t>: </a:t>
            </a:r>
            <a:r>
              <a:rPr lang="da-DK" dirty="0" err="1"/>
              <a:t>Behaviour</a:t>
            </a:r>
            <a:r>
              <a:rPr lang="da-DK" dirty="0"/>
              <a:t> / </a:t>
            </a:r>
            <a:r>
              <a:rPr lang="da-DK" dirty="0" err="1"/>
              <a:t>Specification</a:t>
            </a:r>
            <a:endParaRPr lang="da-DK" dirty="0"/>
          </a:p>
        </p:txBody>
      </p:sp>
      <p:sp>
        <p:nvSpPr>
          <p:cNvPr id="26" name="Pladsholder til sidefod 25"/>
          <p:cNvSpPr>
            <a:spLocks noGrp="1"/>
          </p:cNvSpPr>
          <p:nvPr>
            <p:ph type="ftr" sz="quarter" idx="11"/>
          </p:nvPr>
        </p:nvSpPr>
        <p:spPr/>
        <p:txBody>
          <a:bodyPr/>
          <a:lstStyle/>
          <a:p>
            <a:r>
              <a:rPr lang="en-GB"/>
              <a:t>UCN PBA Software Test </a:t>
            </a:r>
            <a:endParaRPr lang="da-DK"/>
          </a:p>
        </p:txBody>
      </p:sp>
      <p:sp>
        <p:nvSpPr>
          <p:cNvPr id="27" name="Pladsholder til diasnummer 26"/>
          <p:cNvSpPr>
            <a:spLocks noGrp="1"/>
          </p:cNvSpPr>
          <p:nvPr>
            <p:ph type="sldNum" sz="quarter" idx="12"/>
          </p:nvPr>
        </p:nvSpPr>
        <p:spPr/>
        <p:txBody>
          <a:bodyPr/>
          <a:lstStyle/>
          <a:p>
            <a:fld id="{F7AB382F-E9E6-CE49-B414-1E064FB7F064}" type="slidenum">
              <a:rPr lang="da-DK" smtClean="0"/>
              <a:t>23</a:t>
            </a:fld>
            <a:endParaRPr lang="da-DK"/>
          </a:p>
        </p:txBody>
      </p:sp>
      <p:pic>
        <p:nvPicPr>
          <p:cNvPr id="14" name="Pladsholder til indhold 13" descr="WhiteBox.png"/>
          <p:cNvPicPr>
            <a:picLocks noGrp="1" noChangeAspect="1"/>
          </p:cNvPicPr>
          <p:nvPr>
            <p:ph sz="half" idx="2"/>
          </p:nvPr>
        </p:nvPicPr>
        <p:blipFill>
          <a:blip r:embed="rId2">
            <a:extLst>
              <a:ext uri="{28A0092B-C50C-407E-A947-70E740481C1C}">
                <a14:useLocalDpi xmlns:a14="http://schemas.microsoft.com/office/drawing/2010/main" val="0"/>
              </a:ext>
            </a:extLst>
          </a:blip>
          <a:srcRect l="-5241" r="-5241"/>
          <a:stretch>
            <a:fillRect/>
          </a:stretch>
        </p:blipFill>
        <p:spPr>
          <a:xfrm>
            <a:off x="370213" y="1864828"/>
            <a:ext cx="4430767" cy="4588603"/>
          </a:xfrm>
          <a:prstGeom prst="rect">
            <a:avLst/>
          </a:prstGeom>
        </p:spPr>
      </p:pic>
      <p:grpSp>
        <p:nvGrpSpPr>
          <p:cNvPr id="4" name="Gruppe 3"/>
          <p:cNvGrpSpPr/>
          <p:nvPr/>
        </p:nvGrpSpPr>
        <p:grpSpPr>
          <a:xfrm>
            <a:off x="4767263" y="3382706"/>
            <a:ext cx="3581400" cy="1066800"/>
            <a:chOff x="4767263" y="3382706"/>
            <a:chExt cx="3581400" cy="1066800"/>
          </a:xfrm>
        </p:grpSpPr>
        <p:sp>
          <p:nvSpPr>
            <p:cNvPr id="24" name="Rectangle 5"/>
            <p:cNvSpPr>
              <a:spLocks noChangeArrowheads="1"/>
            </p:cNvSpPr>
            <p:nvPr/>
          </p:nvSpPr>
          <p:spPr bwMode="auto">
            <a:xfrm>
              <a:off x="5840413" y="3389056"/>
              <a:ext cx="1435100" cy="1054100"/>
            </a:xfrm>
            <a:prstGeom prst="rect">
              <a:avLst/>
            </a:prstGeom>
            <a:solidFill>
              <a:schemeClr val="tx1"/>
            </a:solidFill>
            <a:ln w="38100">
              <a:solidFill>
                <a:schemeClr val="tx1"/>
              </a:solidFill>
              <a:miter lim="800000"/>
              <a:headEnd/>
              <a:tailEnd/>
            </a:ln>
          </p:spPr>
          <p:txBody>
            <a:bodyPr wrap="none" anchor="ctr"/>
            <a:lstStyle/>
            <a:p>
              <a:endParaRPr lang="da-DK"/>
            </a:p>
          </p:txBody>
        </p:sp>
        <p:sp>
          <p:nvSpPr>
            <p:cNvPr id="28" name="Line 6"/>
            <p:cNvSpPr>
              <a:spLocks noChangeShapeType="1"/>
            </p:cNvSpPr>
            <p:nvPr/>
          </p:nvSpPr>
          <p:spPr bwMode="auto">
            <a:xfrm>
              <a:off x="4767263" y="3916106"/>
              <a:ext cx="1066800" cy="0"/>
            </a:xfrm>
            <a:prstGeom prst="line">
              <a:avLst/>
            </a:prstGeom>
            <a:noFill/>
            <a:ln w="38100">
              <a:solidFill>
                <a:schemeClr val="tx1"/>
              </a:solidFill>
              <a:round/>
              <a:headEnd type="none" w="sm" len="sm"/>
              <a:tailEnd type="stealth" w="med" len="lg"/>
            </a:ln>
          </p:spPr>
          <p:txBody>
            <a:bodyPr wrap="none" anchor="ctr"/>
            <a:lstStyle/>
            <a:p>
              <a:endParaRPr lang="da-DK"/>
            </a:p>
          </p:txBody>
        </p:sp>
        <p:sp>
          <p:nvSpPr>
            <p:cNvPr id="29" name="Line 7"/>
            <p:cNvSpPr>
              <a:spLocks noChangeShapeType="1"/>
            </p:cNvSpPr>
            <p:nvPr/>
          </p:nvSpPr>
          <p:spPr bwMode="auto">
            <a:xfrm>
              <a:off x="7281863" y="3916106"/>
              <a:ext cx="1066800" cy="0"/>
            </a:xfrm>
            <a:prstGeom prst="line">
              <a:avLst/>
            </a:prstGeom>
            <a:noFill/>
            <a:ln w="38100">
              <a:solidFill>
                <a:schemeClr val="tx1"/>
              </a:solidFill>
              <a:round/>
              <a:headEnd type="none" w="sm" len="sm"/>
              <a:tailEnd type="stealth" w="med" len="lg"/>
            </a:ln>
          </p:spPr>
          <p:txBody>
            <a:bodyPr wrap="none" anchor="ctr"/>
            <a:lstStyle/>
            <a:p>
              <a:endParaRPr lang="da-DK"/>
            </a:p>
          </p:txBody>
        </p:sp>
        <p:sp>
          <p:nvSpPr>
            <p:cNvPr id="30" name="Line 8"/>
            <p:cNvSpPr>
              <a:spLocks noChangeShapeType="1"/>
            </p:cNvSpPr>
            <p:nvPr/>
          </p:nvSpPr>
          <p:spPr bwMode="auto">
            <a:xfrm>
              <a:off x="4843463" y="3458906"/>
              <a:ext cx="1066800" cy="304800"/>
            </a:xfrm>
            <a:prstGeom prst="line">
              <a:avLst/>
            </a:prstGeom>
            <a:noFill/>
            <a:ln w="38100">
              <a:solidFill>
                <a:schemeClr val="tx1"/>
              </a:solidFill>
              <a:round/>
              <a:headEnd type="none" w="sm" len="sm"/>
              <a:tailEnd type="stealth" w="med" len="lg"/>
            </a:ln>
          </p:spPr>
          <p:txBody>
            <a:bodyPr wrap="none" anchor="ctr"/>
            <a:lstStyle/>
            <a:p>
              <a:endParaRPr lang="da-DK"/>
            </a:p>
          </p:txBody>
        </p:sp>
        <p:sp>
          <p:nvSpPr>
            <p:cNvPr id="31" name="Line 9"/>
            <p:cNvSpPr>
              <a:spLocks noChangeShapeType="1"/>
            </p:cNvSpPr>
            <p:nvPr/>
          </p:nvSpPr>
          <p:spPr bwMode="auto">
            <a:xfrm>
              <a:off x="7281863" y="4144706"/>
              <a:ext cx="1066800" cy="304800"/>
            </a:xfrm>
            <a:prstGeom prst="line">
              <a:avLst/>
            </a:prstGeom>
            <a:noFill/>
            <a:ln w="38100">
              <a:solidFill>
                <a:schemeClr val="tx1"/>
              </a:solidFill>
              <a:round/>
              <a:headEnd type="none" w="sm" len="sm"/>
              <a:tailEnd type="stealth" w="med" len="lg"/>
            </a:ln>
          </p:spPr>
          <p:txBody>
            <a:bodyPr wrap="none" anchor="ctr"/>
            <a:lstStyle/>
            <a:p>
              <a:endParaRPr lang="da-DK"/>
            </a:p>
          </p:txBody>
        </p:sp>
        <p:sp>
          <p:nvSpPr>
            <p:cNvPr id="32" name="Line 10"/>
            <p:cNvSpPr>
              <a:spLocks noChangeShapeType="1"/>
            </p:cNvSpPr>
            <p:nvPr/>
          </p:nvSpPr>
          <p:spPr bwMode="auto">
            <a:xfrm flipV="1">
              <a:off x="7281863" y="3382706"/>
              <a:ext cx="1066800" cy="304800"/>
            </a:xfrm>
            <a:prstGeom prst="line">
              <a:avLst/>
            </a:prstGeom>
            <a:noFill/>
            <a:ln w="38100">
              <a:solidFill>
                <a:schemeClr val="tx1"/>
              </a:solidFill>
              <a:round/>
              <a:headEnd type="none" w="sm" len="sm"/>
              <a:tailEnd type="stealth" w="med" len="lg"/>
            </a:ln>
          </p:spPr>
          <p:txBody>
            <a:bodyPr wrap="none" anchor="ctr"/>
            <a:lstStyle/>
            <a:p>
              <a:endParaRPr lang="da-DK"/>
            </a:p>
          </p:txBody>
        </p:sp>
        <p:sp>
          <p:nvSpPr>
            <p:cNvPr id="33" name="Line 11"/>
            <p:cNvSpPr>
              <a:spLocks noChangeShapeType="1"/>
            </p:cNvSpPr>
            <p:nvPr/>
          </p:nvSpPr>
          <p:spPr bwMode="auto">
            <a:xfrm flipV="1">
              <a:off x="4843463" y="4068506"/>
              <a:ext cx="1066800" cy="304800"/>
            </a:xfrm>
            <a:prstGeom prst="line">
              <a:avLst/>
            </a:prstGeom>
            <a:noFill/>
            <a:ln w="38100">
              <a:solidFill>
                <a:schemeClr val="tx1"/>
              </a:solidFill>
              <a:round/>
              <a:headEnd type="none" w="sm" len="sm"/>
              <a:tailEnd type="stealth" w="med" len="lg"/>
            </a:ln>
          </p:spPr>
          <p:txBody>
            <a:bodyPr wrap="none" anchor="ctr"/>
            <a:lstStyle/>
            <a:p>
              <a:endParaRPr lang="da-DK"/>
            </a:p>
          </p:txBody>
        </p:sp>
      </p:grpSp>
    </p:spTree>
    <p:extLst>
      <p:ext uri="{BB962C8B-B14F-4D97-AF65-F5344CB8AC3E}">
        <p14:creationId xmlns:p14="http://schemas.microsoft.com/office/powerpoint/2010/main" val="417932832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ladsholder til tekst 12"/>
          <p:cNvSpPr>
            <a:spLocks noGrp="1"/>
          </p:cNvSpPr>
          <p:nvPr>
            <p:ph type="body" sz="quarter" idx="14"/>
          </p:nvPr>
        </p:nvSpPr>
        <p:spPr/>
        <p:txBody>
          <a:bodyPr>
            <a:normAutofit fontScale="92500" lnSpcReduction="10000"/>
          </a:bodyPr>
          <a:lstStyle/>
          <a:p>
            <a:endParaRPr lang="da-DK"/>
          </a:p>
        </p:txBody>
      </p:sp>
      <p:sp>
        <p:nvSpPr>
          <p:cNvPr id="12" name="Pladsholder til tekst 11"/>
          <p:cNvSpPr>
            <a:spLocks noGrp="1"/>
          </p:cNvSpPr>
          <p:nvPr>
            <p:ph type="body" sz="quarter" idx="13"/>
          </p:nvPr>
        </p:nvSpPr>
        <p:spPr/>
        <p:txBody>
          <a:bodyPr>
            <a:normAutofit fontScale="92500" lnSpcReduction="10000"/>
          </a:bodyPr>
          <a:lstStyle/>
          <a:p>
            <a:endParaRPr lang="da-DK"/>
          </a:p>
        </p:txBody>
      </p:sp>
      <p:sp>
        <p:nvSpPr>
          <p:cNvPr id="9" name="Titel 8"/>
          <p:cNvSpPr>
            <a:spLocks noGrp="1"/>
          </p:cNvSpPr>
          <p:nvPr>
            <p:ph type="title"/>
          </p:nvPr>
        </p:nvSpPr>
        <p:spPr/>
        <p:txBody>
          <a:bodyPr/>
          <a:lstStyle/>
          <a:p>
            <a:r>
              <a:rPr lang="da-DK" dirty="0" err="1"/>
              <a:t>Whitebox</a:t>
            </a:r>
            <a:endParaRPr lang="da-DK" dirty="0"/>
          </a:p>
        </p:txBody>
      </p:sp>
      <p:sp>
        <p:nvSpPr>
          <p:cNvPr id="11" name="Pladsholder til tekst 10"/>
          <p:cNvSpPr>
            <a:spLocks noGrp="1"/>
          </p:cNvSpPr>
          <p:nvPr>
            <p:ph type="body" idx="1"/>
          </p:nvPr>
        </p:nvSpPr>
        <p:spPr/>
        <p:txBody>
          <a:bodyPr/>
          <a:lstStyle/>
          <a:p>
            <a:endParaRPr lang="da-DK"/>
          </a:p>
        </p:txBody>
      </p:sp>
      <p:sp>
        <p:nvSpPr>
          <p:cNvPr id="7" name="Pladsholder til slidenummer 6"/>
          <p:cNvSpPr>
            <a:spLocks noGrp="1"/>
          </p:cNvSpPr>
          <p:nvPr>
            <p:ph type="sldNum" sz="quarter" idx="12"/>
          </p:nvPr>
        </p:nvSpPr>
        <p:spPr/>
        <p:txBody>
          <a:bodyPr/>
          <a:lstStyle/>
          <a:p>
            <a:fld id="{C283157B-CDF1-492B-9A96-D9272214EDD6}" type="slidenum">
              <a:rPr lang="en-US" smtClean="0"/>
              <a:t>24</a:t>
            </a:fld>
            <a:endParaRPr lang="en-US" dirty="0"/>
          </a:p>
        </p:txBody>
      </p:sp>
      <p:sp>
        <p:nvSpPr>
          <p:cNvPr id="8" name="Pladsholder til dato 7"/>
          <p:cNvSpPr>
            <a:spLocks noGrp="1"/>
          </p:cNvSpPr>
          <p:nvPr>
            <p:ph type="dt" sz="half" idx="2"/>
          </p:nvPr>
        </p:nvSpPr>
        <p:spPr/>
        <p:txBody>
          <a:bodyPr/>
          <a:lstStyle/>
          <a:p>
            <a:fld id="{E6098F83-2D62-447C-A4AF-151ED0B70E7C}" type="datetime1">
              <a:rPr lang="en-US" smtClean="0"/>
              <a:t>5/30/2017</a:t>
            </a:fld>
            <a:endParaRPr lang="en-US"/>
          </a:p>
        </p:txBody>
      </p:sp>
    </p:spTree>
    <p:extLst>
      <p:ext uri="{BB962C8B-B14F-4D97-AF65-F5344CB8AC3E}">
        <p14:creationId xmlns:p14="http://schemas.microsoft.com/office/powerpoint/2010/main" val="3977373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dirty="0" err="1"/>
              <a:t>Coverage</a:t>
            </a:r>
            <a:r>
              <a:rPr lang="da-DK" dirty="0"/>
              <a:t> For a Unit</a:t>
            </a:r>
          </a:p>
        </p:txBody>
      </p:sp>
      <p:sp>
        <p:nvSpPr>
          <p:cNvPr id="6" name="Pladsholder til tekst 5"/>
          <p:cNvSpPr>
            <a:spLocks noGrp="1"/>
          </p:cNvSpPr>
          <p:nvPr>
            <p:ph type="body" idx="1"/>
          </p:nvPr>
        </p:nvSpPr>
        <p:spPr/>
        <p:txBody>
          <a:bodyPr/>
          <a:lstStyle/>
          <a:p>
            <a:r>
              <a:rPr lang="da-DK" dirty="0" err="1"/>
              <a:t>Possible</a:t>
            </a:r>
            <a:r>
              <a:rPr lang="da-DK" dirty="0"/>
              <a:t> </a:t>
            </a:r>
            <a:r>
              <a:rPr lang="da-DK" dirty="0" err="1"/>
              <a:t>strategies</a:t>
            </a:r>
            <a:endParaRPr lang="da-DK" dirty="0"/>
          </a:p>
        </p:txBody>
      </p:sp>
      <p:sp>
        <p:nvSpPr>
          <p:cNvPr id="3" name="Pladsholder til indhold 2"/>
          <p:cNvSpPr>
            <a:spLocks noGrp="1"/>
          </p:cNvSpPr>
          <p:nvPr>
            <p:ph sz="half" idx="2"/>
          </p:nvPr>
        </p:nvSpPr>
        <p:spPr/>
        <p:txBody>
          <a:bodyPr/>
          <a:lstStyle/>
          <a:p>
            <a:r>
              <a:rPr lang="da-DK" u="sng" dirty="0"/>
              <a:t>Statement </a:t>
            </a:r>
            <a:r>
              <a:rPr lang="da-DK" u="sng" dirty="0" err="1"/>
              <a:t>coverage</a:t>
            </a:r>
            <a:endParaRPr lang="da-DK" u="sng" dirty="0"/>
          </a:p>
          <a:p>
            <a:r>
              <a:rPr lang="da-DK" u="sng" dirty="0"/>
              <a:t>Decision </a:t>
            </a:r>
            <a:r>
              <a:rPr lang="da-DK" u="sng" dirty="0" err="1"/>
              <a:t>coverage</a:t>
            </a:r>
            <a:r>
              <a:rPr lang="da-DK" u="sng" dirty="0"/>
              <a:t> </a:t>
            </a:r>
          </a:p>
          <a:p>
            <a:r>
              <a:rPr lang="da-DK" b="0" dirty="0" err="1"/>
              <a:t>Condition</a:t>
            </a:r>
            <a:r>
              <a:rPr lang="da-DK" b="0" dirty="0"/>
              <a:t> </a:t>
            </a:r>
            <a:r>
              <a:rPr lang="da-DK" b="0" dirty="0" err="1"/>
              <a:t>coverage</a:t>
            </a:r>
            <a:endParaRPr lang="da-DK" b="0" dirty="0"/>
          </a:p>
          <a:p>
            <a:r>
              <a:rPr lang="da-DK" b="0" dirty="0"/>
              <a:t>Paths</a:t>
            </a:r>
          </a:p>
        </p:txBody>
      </p:sp>
      <p:sp>
        <p:nvSpPr>
          <p:cNvPr id="7" name="Pladsholder til tekst 6"/>
          <p:cNvSpPr>
            <a:spLocks noGrp="1"/>
          </p:cNvSpPr>
          <p:nvPr>
            <p:ph type="body" sz="quarter" idx="3"/>
          </p:nvPr>
        </p:nvSpPr>
        <p:spPr/>
        <p:txBody>
          <a:bodyPr/>
          <a:lstStyle/>
          <a:p>
            <a:r>
              <a:rPr lang="da-DK" dirty="0"/>
              <a:t>A </a:t>
            </a:r>
            <a:r>
              <a:rPr lang="da-DK" dirty="0" err="1"/>
              <a:t>code</a:t>
            </a:r>
            <a:r>
              <a:rPr lang="da-DK" dirty="0"/>
              <a:t> sample</a:t>
            </a:r>
          </a:p>
        </p:txBody>
      </p:sp>
      <p:sp>
        <p:nvSpPr>
          <p:cNvPr id="8" name="Pladsholder til indhold 7"/>
          <p:cNvSpPr>
            <a:spLocks noGrp="1"/>
          </p:cNvSpPr>
          <p:nvPr>
            <p:ph sz="quarter" idx="4"/>
          </p:nvPr>
        </p:nvSpPr>
        <p:spPr/>
        <p:txBody>
          <a:bodyPr>
            <a:normAutofit fontScale="92500" lnSpcReduction="10000"/>
          </a:bodyPr>
          <a:lstStyle/>
          <a:p>
            <a:pPr marL="0" indent="0">
              <a:buNone/>
            </a:pPr>
            <a:r>
              <a:rPr lang="en-US" dirty="0">
                <a:latin typeface="Consolas"/>
                <a:cs typeface="Consolas"/>
              </a:rPr>
              <a:t>a=1</a:t>
            </a:r>
          </a:p>
          <a:p>
            <a:pPr marL="0" indent="0">
              <a:buNone/>
            </a:pPr>
            <a:r>
              <a:rPr lang="en-US" dirty="0">
                <a:latin typeface="Consolas"/>
                <a:cs typeface="Consolas"/>
              </a:rPr>
              <a:t>b=2</a:t>
            </a:r>
          </a:p>
          <a:p>
            <a:pPr marL="0" indent="0">
              <a:buNone/>
            </a:pPr>
            <a:r>
              <a:rPr lang="en-US" dirty="0">
                <a:latin typeface="Consolas"/>
                <a:cs typeface="Consolas"/>
              </a:rPr>
              <a:t>c=3</a:t>
            </a:r>
          </a:p>
          <a:p>
            <a:pPr marL="0" indent="0">
              <a:buNone/>
            </a:pPr>
            <a:r>
              <a:rPr lang="en-US" dirty="0">
                <a:latin typeface="Consolas"/>
                <a:cs typeface="Consolas"/>
              </a:rPr>
              <a:t>if (a==2)&amp;&amp;(b&lt;2)</a:t>
            </a:r>
          </a:p>
          <a:p>
            <a:pPr marL="0" indent="0">
              <a:buNone/>
            </a:pPr>
            <a:r>
              <a:rPr lang="en-US" dirty="0">
                <a:latin typeface="Consolas"/>
                <a:cs typeface="Consolas"/>
              </a:rPr>
              <a:t>	{n=n+2;}</a:t>
            </a:r>
          </a:p>
          <a:p>
            <a:pPr marL="0" indent="0">
              <a:buNone/>
            </a:pPr>
            <a:r>
              <a:rPr lang="en-US" dirty="0">
                <a:latin typeface="Consolas"/>
                <a:cs typeface="Consolas"/>
              </a:rPr>
              <a:t>else</a:t>
            </a:r>
          </a:p>
          <a:p>
            <a:pPr marL="0" indent="0">
              <a:buNone/>
            </a:pPr>
            <a:r>
              <a:rPr lang="en-US" dirty="0">
                <a:latin typeface="Consolas"/>
                <a:cs typeface="Consolas"/>
              </a:rPr>
              <a:t>	{n=n/2;}</a:t>
            </a:r>
          </a:p>
          <a:p>
            <a:pPr marL="0" indent="0">
              <a:buNone/>
            </a:pPr>
            <a:r>
              <a:rPr lang="en-US" dirty="0">
                <a:latin typeface="Consolas"/>
                <a:cs typeface="Consolas"/>
              </a:rPr>
              <a:t>p=q/r</a:t>
            </a:r>
          </a:p>
          <a:p>
            <a:pPr marL="0" indent="0">
              <a:buNone/>
            </a:pPr>
            <a:r>
              <a:rPr lang="en-US" dirty="0">
                <a:latin typeface="Consolas"/>
                <a:cs typeface="Consolas"/>
              </a:rPr>
              <a:t>if (b/c&gt;3)</a:t>
            </a:r>
          </a:p>
          <a:p>
            <a:pPr marL="0" indent="0">
              <a:buNone/>
            </a:pPr>
            <a:r>
              <a:rPr lang="en-US" dirty="0">
                <a:latin typeface="Consolas"/>
                <a:cs typeface="Consolas"/>
              </a:rPr>
              <a:t>	{z=</a:t>
            </a:r>
            <a:r>
              <a:rPr lang="en-US" dirty="0" err="1">
                <a:latin typeface="Consolas"/>
                <a:cs typeface="Consolas"/>
              </a:rPr>
              <a:t>x+y</a:t>
            </a:r>
            <a:r>
              <a:rPr lang="en-US" dirty="0">
                <a:latin typeface="Consolas"/>
                <a:cs typeface="Consolas"/>
              </a:rPr>
              <a:t>;}</a:t>
            </a:r>
          </a:p>
          <a:p>
            <a:pPr marL="0" indent="0">
              <a:buNone/>
            </a:pPr>
            <a:endParaRPr lang="da-DK" dirty="0">
              <a:latin typeface="Consolas"/>
              <a:cs typeface="Consolas"/>
            </a:endParaRPr>
          </a:p>
        </p:txBody>
      </p:sp>
      <p:sp>
        <p:nvSpPr>
          <p:cNvPr id="4" name="Pladsholder til sidefod 3"/>
          <p:cNvSpPr>
            <a:spLocks noGrp="1"/>
          </p:cNvSpPr>
          <p:nvPr>
            <p:ph type="ftr" sz="quarter" idx="11"/>
          </p:nvPr>
        </p:nvSpPr>
        <p:spPr/>
        <p:txBody>
          <a:bodyPr/>
          <a:lstStyle/>
          <a:p>
            <a:r>
              <a:rPr lang="en-GB"/>
              <a:t>UCN PBA Software Test </a:t>
            </a:r>
            <a:endParaRPr lang="da-DK"/>
          </a:p>
        </p:txBody>
      </p:sp>
      <p:sp>
        <p:nvSpPr>
          <p:cNvPr id="5" name="Pladsholder til diasnummer 4"/>
          <p:cNvSpPr>
            <a:spLocks noGrp="1"/>
          </p:cNvSpPr>
          <p:nvPr>
            <p:ph type="sldNum" sz="quarter" idx="12"/>
          </p:nvPr>
        </p:nvSpPr>
        <p:spPr/>
        <p:txBody>
          <a:bodyPr/>
          <a:lstStyle/>
          <a:p>
            <a:fld id="{F7AB382F-E9E6-CE49-B414-1E064FB7F064}" type="slidenum">
              <a:rPr lang="da-DK" smtClean="0"/>
              <a:t>25</a:t>
            </a:fld>
            <a:endParaRPr lang="da-DK"/>
          </a:p>
        </p:txBody>
      </p:sp>
    </p:spTree>
    <p:extLst>
      <p:ext uri="{BB962C8B-B14F-4D97-AF65-F5344CB8AC3E}">
        <p14:creationId xmlns:p14="http://schemas.microsoft.com/office/powerpoint/2010/main" val="4239569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dsholder til tekst 7"/>
          <p:cNvSpPr>
            <a:spLocks noGrp="1"/>
          </p:cNvSpPr>
          <p:nvPr>
            <p:ph type="body" sz="quarter" idx="14"/>
          </p:nvPr>
        </p:nvSpPr>
        <p:spPr/>
        <p:txBody>
          <a:bodyPr>
            <a:normAutofit fontScale="92500" lnSpcReduction="10000"/>
          </a:bodyPr>
          <a:lstStyle/>
          <a:p>
            <a:endParaRPr lang="da-DK"/>
          </a:p>
        </p:txBody>
      </p:sp>
      <p:sp>
        <p:nvSpPr>
          <p:cNvPr id="7" name="Pladsholder til tekst 6"/>
          <p:cNvSpPr>
            <a:spLocks noGrp="1"/>
          </p:cNvSpPr>
          <p:nvPr>
            <p:ph type="body" sz="quarter" idx="13"/>
          </p:nvPr>
        </p:nvSpPr>
        <p:spPr/>
        <p:txBody>
          <a:bodyPr>
            <a:normAutofit fontScale="92500" lnSpcReduction="10000"/>
          </a:bodyPr>
          <a:lstStyle/>
          <a:p>
            <a:endParaRPr lang="da-DK"/>
          </a:p>
        </p:txBody>
      </p:sp>
      <p:sp>
        <p:nvSpPr>
          <p:cNvPr id="2" name="Titel 1"/>
          <p:cNvSpPr>
            <a:spLocks noGrp="1"/>
          </p:cNvSpPr>
          <p:nvPr>
            <p:ph type="title"/>
          </p:nvPr>
        </p:nvSpPr>
        <p:spPr/>
        <p:txBody>
          <a:bodyPr/>
          <a:lstStyle/>
          <a:p>
            <a:r>
              <a:rPr lang="da-DK" dirty="0"/>
              <a:t>Black </a:t>
            </a:r>
            <a:r>
              <a:rPr lang="da-DK" dirty="0" err="1"/>
              <a:t>box</a:t>
            </a:r>
            <a:endParaRPr lang="da-DK" dirty="0"/>
          </a:p>
        </p:txBody>
      </p:sp>
      <p:sp>
        <p:nvSpPr>
          <p:cNvPr id="6" name="Pladsholder til tekst 5"/>
          <p:cNvSpPr>
            <a:spLocks noGrp="1"/>
          </p:cNvSpPr>
          <p:nvPr>
            <p:ph type="body" idx="1"/>
          </p:nvPr>
        </p:nvSpPr>
        <p:spPr/>
        <p:txBody>
          <a:bodyPr/>
          <a:lstStyle/>
          <a:p>
            <a:endParaRPr lang="da-DK"/>
          </a:p>
        </p:txBody>
      </p:sp>
      <p:sp>
        <p:nvSpPr>
          <p:cNvPr id="4" name="Pladsholder til slidenummer 3"/>
          <p:cNvSpPr>
            <a:spLocks noGrp="1"/>
          </p:cNvSpPr>
          <p:nvPr>
            <p:ph type="sldNum" sz="quarter" idx="12"/>
          </p:nvPr>
        </p:nvSpPr>
        <p:spPr/>
        <p:txBody>
          <a:bodyPr/>
          <a:lstStyle/>
          <a:p>
            <a:fld id="{C283157B-CDF1-492B-9A96-D9272214EDD6}" type="slidenum">
              <a:rPr lang="en-US" smtClean="0"/>
              <a:pPr/>
              <a:t>26</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4008983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nummer 1"/>
          <p:cNvSpPr>
            <a:spLocks noGrp="1"/>
          </p:cNvSpPr>
          <p:nvPr>
            <p:ph type="sldNum" sz="quarter" idx="11"/>
          </p:nvPr>
        </p:nvSpPr>
        <p:spPr/>
        <p:txBody>
          <a:bodyPr/>
          <a:lstStyle/>
          <a:p>
            <a:fld id="{D5D153BB-BEDE-48BE-8E6E-EE91A8192FED}" type="slidenum">
              <a:rPr lang="da-DK" smtClean="0"/>
              <a:pPr/>
              <a:t>27</a:t>
            </a:fld>
            <a:endParaRPr lang="da-DK" sz="140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463" y="734392"/>
            <a:ext cx="6562873" cy="5502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17"/>
          <p:cNvSpPr txBox="1">
            <a:spLocks noChangeArrowheads="1"/>
          </p:cNvSpPr>
          <p:nvPr/>
        </p:nvSpPr>
        <p:spPr>
          <a:xfrm>
            <a:off x="0" y="76200"/>
            <a:ext cx="9067800" cy="6858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0" i="0" u="none" strike="noStrike" kern="0" cap="none" spc="0" normalizeH="0" baseline="0" noProof="0" dirty="0">
                <a:ln>
                  <a:noFill/>
                </a:ln>
                <a:solidFill>
                  <a:schemeClr val="bg1"/>
                </a:solidFill>
                <a:effectLst/>
                <a:uLnTx/>
                <a:uFillTx/>
                <a:latin typeface="+mj-lt"/>
                <a:ea typeface="+mj-ea"/>
                <a:cs typeface="+mj-cs"/>
              </a:rPr>
              <a:t>Test Design Techniques </a:t>
            </a:r>
            <a:r>
              <a:rPr lang="en-GB" sz="3200" kern="0" dirty="0">
                <a:solidFill>
                  <a:schemeClr val="bg1"/>
                </a:solidFill>
                <a:latin typeface="+mj-lt"/>
                <a:ea typeface="+mj-ea"/>
                <a:cs typeface="+mj-cs"/>
              </a:rPr>
              <a:t>Overview</a:t>
            </a:r>
            <a:endParaRPr kumimoji="0" lang="en-GB" sz="3200" b="0" i="0" u="none" strike="noStrike" kern="0" cap="none" spc="0" normalizeH="0" baseline="0" noProof="0" dirty="0">
              <a:ln>
                <a:noFill/>
              </a:ln>
              <a:solidFill>
                <a:schemeClr val="bg1"/>
              </a:solidFill>
              <a:effectLst/>
              <a:uLnTx/>
              <a:uFillTx/>
              <a:latin typeface="+mj-lt"/>
              <a:ea typeface="+mj-ea"/>
              <a:cs typeface="+mj-cs"/>
            </a:endParaRPr>
          </a:p>
        </p:txBody>
      </p:sp>
      <p:sp>
        <p:nvSpPr>
          <p:cNvPr id="3" name="Tekstboks 2"/>
          <p:cNvSpPr txBox="1"/>
          <p:nvPr/>
        </p:nvSpPr>
        <p:spPr>
          <a:xfrm>
            <a:off x="6012160" y="6289575"/>
            <a:ext cx="2088232" cy="307777"/>
          </a:xfrm>
          <a:prstGeom prst="rect">
            <a:avLst/>
          </a:prstGeom>
          <a:noFill/>
        </p:spPr>
        <p:txBody>
          <a:bodyPr wrap="square" rtlCol="0">
            <a:spAutoFit/>
          </a:bodyPr>
          <a:lstStyle/>
          <a:p>
            <a:r>
              <a:rPr lang="da-DK" sz="1400" dirty="0"/>
              <a:t>Source</a:t>
            </a:r>
            <a:r>
              <a:rPr lang="da-DK" sz="1400"/>
              <a:t>: ISTQB</a:t>
            </a:r>
            <a:endParaRPr lang="da-DK" sz="1400" dirty="0"/>
          </a:p>
        </p:txBody>
      </p:sp>
      <p:sp>
        <p:nvSpPr>
          <p:cNvPr id="5" name="Rektangel: afrundede hjørner 4"/>
          <p:cNvSpPr/>
          <p:nvPr/>
        </p:nvSpPr>
        <p:spPr>
          <a:xfrm>
            <a:off x="5076056" y="2924944"/>
            <a:ext cx="3024336" cy="31683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2903652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179512" y="1196752"/>
            <a:ext cx="8784976" cy="3024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Pladsholder til diasnummer 1"/>
          <p:cNvSpPr>
            <a:spLocks noGrp="1"/>
          </p:cNvSpPr>
          <p:nvPr>
            <p:ph type="sldNum" sz="quarter" idx="11"/>
          </p:nvPr>
        </p:nvSpPr>
        <p:spPr/>
        <p:txBody>
          <a:bodyPr/>
          <a:lstStyle/>
          <a:p>
            <a:fld id="{D5D153BB-BEDE-48BE-8E6E-EE91A8192FED}" type="slidenum">
              <a:rPr lang="en-GB" smtClean="0"/>
              <a:pPr/>
              <a:t>28</a:t>
            </a:fld>
            <a:endParaRPr lang="en-GB" sz="1400"/>
          </a:p>
        </p:txBody>
      </p:sp>
      <p:grpSp>
        <p:nvGrpSpPr>
          <p:cNvPr id="5" name="Group 32"/>
          <p:cNvGrpSpPr>
            <a:grpSpLocks/>
          </p:cNvGrpSpPr>
          <p:nvPr/>
        </p:nvGrpSpPr>
        <p:grpSpPr bwMode="auto">
          <a:xfrm>
            <a:off x="685800" y="1524000"/>
            <a:ext cx="7732713" cy="2203450"/>
            <a:chOff x="432" y="1296"/>
            <a:chExt cx="4871" cy="1388"/>
          </a:xfrm>
        </p:grpSpPr>
        <p:sp>
          <p:nvSpPr>
            <p:cNvPr id="6" name="Rectangle 3"/>
            <p:cNvSpPr>
              <a:spLocks noChangeArrowheads="1"/>
            </p:cNvSpPr>
            <p:nvPr/>
          </p:nvSpPr>
          <p:spPr bwMode="auto">
            <a:xfrm>
              <a:off x="703" y="1732"/>
              <a:ext cx="472" cy="524"/>
            </a:xfrm>
            <a:prstGeom prst="rect">
              <a:avLst/>
            </a:prstGeom>
            <a:solidFill>
              <a:schemeClr val="tx1"/>
            </a:solidFill>
            <a:ln w="12700">
              <a:solidFill>
                <a:schemeClr val="tx1"/>
              </a:solidFill>
              <a:miter lim="800000"/>
              <a:headEnd/>
              <a:tailEnd/>
            </a:ln>
          </p:spPr>
          <p:txBody>
            <a:bodyPr wrap="none" anchor="ctr"/>
            <a:lstStyle/>
            <a:p>
              <a:endParaRPr lang="da-DK"/>
            </a:p>
          </p:txBody>
        </p:sp>
        <p:sp>
          <p:nvSpPr>
            <p:cNvPr id="7" name="Rectangle 4"/>
            <p:cNvSpPr>
              <a:spLocks noChangeArrowheads="1"/>
            </p:cNvSpPr>
            <p:nvPr/>
          </p:nvSpPr>
          <p:spPr bwMode="auto">
            <a:xfrm>
              <a:off x="1951" y="1684"/>
              <a:ext cx="952" cy="760"/>
            </a:xfrm>
            <a:prstGeom prst="rect">
              <a:avLst/>
            </a:prstGeom>
            <a:solidFill>
              <a:schemeClr val="tx1"/>
            </a:solidFill>
            <a:ln w="12700">
              <a:solidFill>
                <a:schemeClr val="tx1"/>
              </a:solidFill>
              <a:miter lim="800000"/>
              <a:headEnd/>
              <a:tailEnd/>
            </a:ln>
          </p:spPr>
          <p:txBody>
            <a:bodyPr wrap="none" anchor="ctr"/>
            <a:lstStyle/>
            <a:p>
              <a:endParaRPr lang="da-DK"/>
            </a:p>
          </p:txBody>
        </p:sp>
        <p:sp>
          <p:nvSpPr>
            <p:cNvPr id="8" name="Rectangle 5"/>
            <p:cNvSpPr>
              <a:spLocks noChangeArrowheads="1"/>
            </p:cNvSpPr>
            <p:nvPr/>
          </p:nvSpPr>
          <p:spPr bwMode="auto">
            <a:xfrm>
              <a:off x="3727" y="1540"/>
              <a:ext cx="1288" cy="1144"/>
            </a:xfrm>
            <a:prstGeom prst="rect">
              <a:avLst/>
            </a:prstGeom>
            <a:solidFill>
              <a:schemeClr val="tx1"/>
            </a:solidFill>
            <a:ln w="12700">
              <a:solidFill>
                <a:schemeClr val="tx1"/>
              </a:solidFill>
              <a:miter lim="800000"/>
              <a:headEnd/>
              <a:tailEnd/>
            </a:ln>
          </p:spPr>
          <p:txBody>
            <a:bodyPr wrap="none" anchor="ctr"/>
            <a:lstStyle/>
            <a:p>
              <a:endParaRPr lang="da-DK"/>
            </a:p>
          </p:txBody>
        </p:sp>
        <p:sp>
          <p:nvSpPr>
            <p:cNvPr id="9" name="Rectangle 6"/>
            <p:cNvSpPr>
              <a:spLocks noChangeArrowheads="1"/>
            </p:cNvSpPr>
            <p:nvPr/>
          </p:nvSpPr>
          <p:spPr bwMode="auto">
            <a:xfrm>
              <a:off x="720" y="1488"/>
              <a:ext cx="427" cy="231"/>
            </a:xfrm>
            <a:prstGeom prst="rect">
              <a:avLst/>
            </a:prstGeom>
            <a:noFill/>
            <a:ln w="9525">
              <a:noFill/>
              <a:miter lim="800000"/>
              <a:headEnd/>
              <a:tailEnd/>
            </a:ln>
          </p:spPr>
          <p:txBody>
            <a:bodyPr wrap="none" lIns="92075" tIns="46038" rIns="92075" bIns="46038">
              <a:spAutoFit/>
            </a:bodyPr>
            <a:lstStyle/>
            <a:p>
              <a:pPr algn="ctr">
                <a:lnSpc>
                  <a:spcPct val="90000"/>
                </a:lnSpc>
                <a:spcBef>
                  <a:spcPct val="0"/>
                </a:spcBef>
                <a:buFontTx/>
                <a:buNone/>
              </a:pPr>
              <a:r>
                <a:rPr lang="en-US" sz="2000" b="1">
                  <a:solidFill>
                    <a:srgbClr val="A50021"/>
                  </a:solidFill>
                </a:rPr>
                <a:t>Unit</a:t>
              </a:r>
              <a:endParaRPr lang="en-US" sz="2000" b="1">
                <a:solidFill>
                  <a:srgbClr val="FFFFFF"/>
                </a:solidFill>
              </a:endParaRPr>
            </a:p>
          </p:txBody>
        </p:sp>
        <p:sp>
          <p:nvSpPr>
            <p:cNvPr id="10" name="Rectangle 7"/>
            <p:cNvSpPr>
              <a:spLocks noChangeArrowheads="1"/>
            </p:cNvSpPr>
            <p:nvPr/>
          </p:nvSpPr>
          <p:spPr bwMode="auto">
            <a:xfrm>
              <a:off x="1968" y="1440"/>
              <a:ext cx="970" cy="231"/>
            </a:xfrm>
            <a:prstGeom prst="rect">
              <a:avLst/>
            </a:prstGeom>
            <a:noFill/>
            <a:ln w="9525">
              <a:noFill/>
              <a:miter lim="800000"/>
              <a:headEnd/>
              <a:tailEnd/>
            </a:ln>
          </p:spPr>
          <p:txBody>
            <a:bodyPr wrap="none" lIns="92075" tIns="46038" rIns="92075" bIns="46038">
              <a:spAutoFit/>
            </a:bodyPr>
            <a:lstStyle/>
            <a:p>
              <a:pPr algn="ctr">
                <a:lnSpc>
                  <a:spcPct val="90000"/>
                </a:lnSpc>
                <a:spcBef>
                  <a:spcPct val="0"/>
                </a:spcBef>
                <a:buFontTx/>
                <a:buNone/>
              </a:pPr>
              <a:r>
                <a:rPr lang="en-US" sz="2000" b="1">
                  <a:solidFill>
                    <a:srgbClr val="A50021"/>
                  </a:solidFill>
                </a:rPr>
                <a:t>Subsystem</a:t>
              </a:r>
              <a:endParaRPr lang="en-US" sz="2000" b="1">
                <a:solidFill>
                  <a:srgbClr val="FFFFFF"/>
                </a:solidFill>
              </a:endParaRPr>
            </a:p>
          </p:txBody>
        </p:sp>
        <p:sp>
          <p:nvSpPr>
            <p:cNvPr id="11" name="Rectangle 8"/>
            <p:cNvSpPr>
              <a:spLocks noChangeArrowheads="1"/>
            </p:cNvSpPr>
            <p:nvPr/>
          </p:nvSpPr>
          <p:spPr bwMode="auto">
            <a:xfrm>
              <a:off x="4032" y="1296"/>
              <a:ext cx="685" cy="231"/>
            </a:xfrm>
            <a:prstGeom prst="rect">
              <a:avLst/>
            </a:prstGeom>
            <a:noFill/>
            <a:ln w="9525">
              <a:noFill/>
              <a:miter lim="800000"/>
              <a:headEnd/>
              <a:tailEnd/>
            </a:ln>
          </p:spPr>
          <p:txBody>
            <a:bodyPr wrap="none" lIns="92075" tIns="46038" rIns="92075" bIns="46038">
              <a:spAutoFit/>
            </a:bodyPr>
            <a:lstStyle/>
            <a:p>
              <a:pPr algn="ctr">
                <a:lnSpc>
                  <a:spcPct val="90000"/>
                </a:lnSpc>
                <a:spcBef>
                  <a:spcPct val="0"/>
                </a:spcBef>
                <a:buFontTx/>
                <a:buNone/>
              </a:pPr>
              <a:r>
                <a:rPr lang="en-US" sz="2000" b="1">
                  <a:solidFill>
                    <a:srgbClr val="A50021"/>
                  </a:solidFill>
                </a:rPr>
                <a:t>System</a:t>
              </a:r>
              <a:endParaRPr lang="en-US" sz="2000" b="1">
                <a:solidFill>
                  <a:srgbClr val="FFFFFF"/>
                </a:solidFill>
              </a:endParaRPr>
            </a:p>
          </p:txBody>
        </p:sp>
        <p:sp>
          <p:nvSpPr>
            <p:cNvPr id="12" name="Line 10"/>
            <p:cNvSpPr>
              <a:spLocks noChangeShapeType="1"/>
            </p:cNvSpPr>
            <p:nvPr/>
          </p:nvSpPr>
          <p:spPr bwMode="auto">
            <a:xfrm>
              <a:off x="432" y="2016"/>
              <a:ext cx="288" cy="0"/>
            </a:xfrm>
            <a:prstGeom prst="line">
              <a:avLst/>
            </a:prstGeom>
            <a:noFill/>
            <a:ln w="28575">
              <a:solidFill>
                <a:schemeClr val="tx1"/>
              </a:solidFill>
              <a:round/>
              <a:headEnd/>
              <a:tailEnd type="triangle" w="med" len="med"/>
            </a:ln>
          </p:spPr>
          <p:txBody>
            <a:bodyPr/>
            <a:lstStyle/>
            <a:p>
              <a:endParaRPr lang="da-DK"/>
            </a:p>
          </p:txBody>
        </p:sp>
        <p:sp>
          <p:nvSpPr>
            <p:cNvPr id="13" name="Line 11"/>
            <p:cNvSpPr>
              <a:spLocks noChangeShapeType="1"/>
            </p:cNvSpPr>
            <p:nvPr/>
          </p:nvSpPr>
          <p:spPr bwMode="auto">
            <a:xfrm>
              <a:off x="1175" y="2016"/>
              <a:ext cx="288" cy="0"/>
            </a:xfrm>
            <a:prstGeom prst="line">
              <a:avLst/>
            </a:prstGeom>
            <a:noFill/>
            <a:ln w="28575">
              <a:solidFill>
                <a:schemeClr val="tx1"/>
              </a:solidFill>
              <a:round/>
              <a:headEnd/>
              <a:tailEnd type="triangle" w="med" len="med"/>
            </a:ln>
          </p:spPr>
          <p:txBody>
            <a:bodyPr/>
            <a:lstStyle/>
            <a:p>
              <a:endParaRPr lang="da-DK"/>
            </a:p>
          </p:txBody>
        </p:sp>
        <p:grpSp>
          <p:nvGrpSpPr>
            <p:cNvPr id="14" name="Group 29"/>
            <p:cNvGrpSpPr>
              <a:grpSpLocks/>
            </p:cNvGrpSpPr>
            <p:nvPr/>
          </p:nvGrpSpPr>
          <p:grpSpPr bwMode="auto">
            <a:xfrm>
              <a:off x="1680" y="1925"/>
              <a:ext cx="288" cy="287"/>
              <a:chOff x="1680" y="1872"/>
              <a:chExt cx="288" cy="287"/>
            </a:xfrm>
          </p:grpSpPr>
          <p:sp>
            <p:nvSpPr>
              <p:cNvPr id="28" name="Line 12"/>
              <p:cNvSpPr>
                <a:spLocks noChangeShapeType="1"/>
              </p:cNvSpPr>
              <p:nvPr/>
            </p:nvSpPr>
            <p:spPr bwMode="auto">
              <a:xfrm>
                <a:off x="1680" y="1872"/>
                <a:ext cx="288" cy="0"/>
              </a:xfrm>
              <a:prstGeom prst="line">
                <a:avLst/>
              </a:prstGeom>
              <a:noFill/>
              <a:ln w="28575">
                <a:solidFill>
                  <a:schemeClr val="tx1"/>
                </a:solidFill>
                <a:round/>
                <a:headEnd/>
                <a:tailEnd type="triangle" w="med" len="med"/>
              </a:ln>
            </p:spPr>
            <p:txBody>
              <a:bodyPr/>
              <a:lstStyle/>
              <a:p>
                <a:endParaRPr lang="da-DK"/>
              </a:p>
            </p:txBody>
          </p:sp>
          <p:sp>
            <p:nvSpPr>
              <p:cNvPr id="29" name="Line 14"/>
              <p:cNvSpPr>
                <a:spLocks noChangeShapeType="1"/>
              </p:cNvSpPr>
              <p:nvPr/>
            </p:nvSpPr>
            <p:spPr bwMode="auto">
              <a:xfrm>
                <a:off x="1680" y="2159"/>
                <a:ext cx="288" cy="0"/>
              </a:xfrm>
              <a:prstGeom prst="line">
                <a:avLst/>
              </a:prstGeom>
              <a:noFill/>
              <a:ln w="28575">
                <a:solidFill>
                  <a:schemeClr val="tx1"/>
                </a:solidFill>
                <a:round/>
                <a:headEnd/>
                <a:tailEnd type="triangle" w="med" len="med"/>
              </a:ln>
            </p:spPr>
            <p:txBody>
              <a:bodyPr/>
              <a:lstStyle/>
              <a:p>
                <a:endParaRPr lang="da-DK"/>
              </a:p>
            </p:txBody>
          </p:sp>
          <p:sp>
            <p:nvSpPr>
              <p:cNvPr id="30" name="Line 15"/>
              <p:cNvSpPr>
                <a:spLocks noChangeShapeType="1"/>
              </p:cNvSpPr>
              <p:nvPr/>
            </p:nvSpPr>
            <p:spPr bwMode="auto">
              <a:xfrm>
                <a:off x="1680" y="2015"/>
                <a:ext cx="288" cy="0"/>
              </a:xfrm>
              <a:prstGeom prst="line">
                <a:avLst/>
              </a:prstGeom>
              <a:noFill/>
              <a:ln w="28575">
                <a:solidFill>
                  <a:schemeClr val="tx1"/>
                </a:solidFill>
                <a:round/>
                <a:headEnd/>
                <a:tailEnd type="triangle" w="med" len="med"/>
              </a:ln>
            </p:spPr>
            <p:txBody>
              <a:bodyPr/>
              <a:lstStyle/>
              <a:p>
                <a:endParaRPr lang="da-DK"/>
              </a:p>
            </p:txBody>
          </p:sp>
        </p:grpSp>
        <p:sp>
          <p:nvSpPr>
            <p:cNvPr id="15" name="Line 20"/>
            <p:cNvSpPr>
              <a:spLocks noChangeShapeType="1"/>
            </p:cNvSpPr>
            <p:nvPr/>
          </p:nvSpPr>
          <p:spPr bwMode="auto">
            <a:xfrm>
              <a:off x="2903" y="2024"/>
              <a:ext cx="288" cy="0"/>
            </a:xfrm>
            <a:prstGeom prst="line">
              <a:avLst/>
            </a:prstGeom>
            <a:noFill/>
            <a:ln w="28575">
              <a:solidFill>
                <a:schemeClr val="tx1"/>
              </a:solidFill>
              <a:round/>
              <a:headEnd/>
              <a:tailEnd type="triangle" w="med" len="med"/>
            </a:ln>
          </p:spPr>
          <p:txBody>
            <a:bodyPr/>
            <a:lstStyle/>
            <a:p>
              <a:endParaRPr lang="da-DK"/>
            </a:p>
          </p:txBody>
        </p:sp>
        <p:sp>
          <p:nvSpPr>
            <p:cNvPr id="16" name="Line 21"/>
            <p:cNvSpPr>
              <a:spLocks noChangeShapeType="1"/>
            </p:cNvSpPr>
            <p:nvPr/>
          </p:nvSpPr>
          <p:spPr bwMode="auto">
            <a:xfrm>
              <a:off x="2903" y="2160"/>
              <a:ext cx="288" cy="0"/>
            </a:xfrm>
            <a:prstGeom prst="line">
              <a:avLst/>
            </a:prstGeom>
            <a:noFill/>
            <a:ln w="28575">
              <a:solidFill>
                <a:schemeClr val="tx1"/>
              </a:solidFill>
              <a:round/>
              <a:headEnd/>
              <a:tailEnd type="triangle" w="med" len="med"/>
            </a:ln>
          </p:spPr>
          <p:txBody>
            <a:bodyPr/>
            <a:lstStyle/>
            <a:p>
              <a:endParaRPr lang="da-DK"/>
            </a:p>
          </p:txBody>
        </p:sp>
        <p:grpSp>
          <p:nvGrpSpPr>
            <p:cNvPr id="17" name="Group 27"/>
            <p:cNvGrpSpPr>
              <a:grpSpLocks/>
            </p:cNvGrpSpPr>
            <p:nvPr/>
          </p:nvGrpSpPr>
          <p:grpSpPr bwMode="auto">
            <a:xfrm>
              <a:off x="3439" y="1753"/>
              <a:ext cx="288" cy="691"/>
              <a:chOff x="3439" y="1900"/>
              <a:chExt cx="288" cy="691"/>
            </a:xfrm>
          </p:grpSpPr>
          <p:sp>
            <p:nvSpPr>
              <p:cNvPr id="23" name="Line 16"/>
              <p:cNvSpPr>
                <a:spLocks noChangeShapeType="1"/>
              </p:cNvSpPr>
              <p:nvPr/>
            </p:nvSpPr>
            <p:spPr bwMode="auto">
              <a:xfrm>
                <a:off x="3439" y="2245"/>
                <a:ext cx="288" cy="0"/>
              </a:xfrm>
              <a:prstGeom prst="line">
                <a:avLst/>
              </a:prstGeom>
              <a:noFill/>
              <a:ln w="28575">
                <a:solidFill>
                  <a:schemeClr val="tx1"/>
                </a:solidFill>
                <a:round/>
                <a:headEnd/>
                <a:tailEnd type="triangle" w="med" len="med"/>
              </a:ln>
            </p:spPr>
            <p:txBody>
              <a:bodyPr/>
              <a:lstStyle/>
              <a:p>
                <a:endParaRPr lang="da-DK"/>
              </a:p>
            </p:txBody>
          </p:sp>
          <p:sp>
            <p:nvSpPr>
              <p:cNvPr id="24" name="Line 17"/>
              <p:cNvSpPr>
                <a:spLocks noChangeShapeType="1"/>
              </p:cNvSpPr>
              <p:nvPr/>
            </p:nvSpPr>
            <p:spPr bwMode="auto">
              <a:xfrm>
                <a:off x="3439" y="2072"/>
                <a:ext cx="288" cy="0"/>
              </a:xfrm>
              <a:prstGeom prst="line">
                <a:avLst/>
              </a:prstGeom>
              <a:noFill/>
              <a:ln w="28575">
                <a:solidFill>
                  <a:schemeClr val="tx1"/>
                </a:solidFill>
                <a:round/>
                <a:headEnd/>
                <a:tailEnd type="triangle" w="med" len="med"/>
              </a:ln>
            </p:spPr>
            <p:txBody>
              <a:bodyPr/>
              <a:lstStyle/>
              <a:p>
                <a:endParaRPr lang="da-DK"/>
              </a:p>
            </p:txBody>
          </p:sp>
          <p:sp>
            <p:nvSpPr>
              <p:cNvPr id="25" name="Line 18"/>
              <p:cNvSpPr>
                <a:spLocks noChangeShapeType="1"/>
              </p:cNvSpPr>
              <p:nvPr/>
            </p:nvSpPr>
            <p:spPr bwMode="auto">
              <a:xfrm>
                <a:off x="3439" y="2418"/>
                <a:ext cx="288" cy="0"/>
              </a:xfrm>
              <a:prstGeom prst="line">
                <a:avLst/>
              </a:prstGeom>
              <a:noFill/>
              <a:ln w="28575">
                <a:solidFill>
                  <a:schemeClr val="tx1"/>
                </a:solidFill>
                <a:round/>
                <a:headEnd/>
                <a:tailEnd type="triangle" w="med" len="med"/>
              </a:ln>
            </p:spPr>
            <p:txBody>
              <a:bodyPr/>
              <a:lstStyle/>
              <a:p>
                <a:endParaRPr lang="da-DK"/>
              </a:p>
            </p:txBody>
          </p:sp>
          <p:sp>
            <p:nvSpPr>
              <p:cNvPr id="26" name="Line 19"/>
              <p:cNvSpPr>
                <a:spLocks noChangeShapeType="1"/>
              </p:cNvSpPr>
              <p:nvPr/>
            </p:nvSpPr>
            <p:spPr bwMode="auto">
              <a:xfrm>
                <a:off x="3439" y="1900"/>
                <a:ext cx="288" cy="0"/>
              </a:xfrm>
              <a:prstGeom prst="line">
                <a:avLst/>
              </a:prstGeom>
              <a:noFill/>
              <a:ln w="28575">
                <a:solidFill>
                  <a:schemeClr val="tx1"/>
                </a:solidFill>
                <a:round/>
                <a:headEnd/>
                <a:tailEnd type="triangle" w="med" len="med"/>
              </a:ln>
            </p:spPr>
            <p:txBody>
              <a:bodyPr/>
              <a:lstStyle/>
              <a:p>
                <a:endParaRPr lang="da-DK"/>
              </a:p>
            </p:txBody>
          </p:sp>
          <p:sp>
            <p:nvSpPr>
              <p:cNvPr id="27" name="Line 22"/>
              <p:cNvSpPr>
                <a:spLocks noChangeShapeType="1"/>
              </p:cNvSpPr>
              <p:nvPr/>
            </p:nvSpPr>
            <p:spPr bwMode="auto">
              <a:xfrm>
                <a:off x="3439" y="2591"/>
                <a:ext cx="288" cy="0"/>
              </a:xfrm>
              <a:prstGeom prst="line">
                <a:avLst/>
              </a:prstGeom>
              <a:noFill/>
              <a:ln w="28575">
                <a:solidFill>
                  <a:schemeClr val="tx1"/>
                </a:solidFill>
                <a:round/>
                <a:headEnd/>
                <a:tailEnd type="triangle" w="med" len="med"/>
              </a:ln>
            </p:spPr>
            <p:txBody>
              <a:bodyPr/>
              <a:lstStyle/>
              <a:p>
                <a:endParaRPr lang="da-DK"/>
              </a:p>
            </p:txBody>
          </p:sp>
        </p:grpSp>
        <p:grpSp>
          <p:nvGrpSpPr>
            <p:cNvPr id="18" name="Group 28"/>
            <p:cNvGrpSpPr>
              <a:grpSpLocks/>
            </p:cNvGrpSpPr>
            <p:nvPr/>
          </p:nvGrpSpPr>
          <p:grpSpPr bwMode="auto">
            <a:xfrm>
              <a:off x="5015" y="1839"/>
              <a:ext cx="288" cy="518"/>
              <a:chOff x="5015" y="2015"/>
              <a:chExt cx="288" cy="518"/>
            </a:xfrm>
          </p:grpSpPr>
          <p:sp>
            <p:nvSpPr>
              <p:cNvPr id="19" name="Line 23"/>
              <p:cNvSpPr>
                <a:spLocks noChangeShapeType="1"/>
              </p:cNvSpPr>
              <p:nvPr/>
            </p:nvSpPr>
            <p:spPr bwMode="auto">
              <a:xfrm>
                <a:off x="5015" y="2015"/>
                <a:ext cx="288" cy="0"/>
              </a:xfrm>
              <a:prstGeom prst="line">
                <a:avLst/>
              </a:prstGeom>
              <a:noFill/>
              <a:ln w="28575">
                <a:solidFill>
                  <a:schemeClr val="tx1"/>
                </a:solidFill>
                <a:round/>
                <a:headEnd/>
                <a:tailEnd type="triangle" w="med" len="med"/>
              </a:ln>
            </p:spPr>
            <p:txBody>
              <a:bodyPr/>
              <a:lstStyle/>
              <a:p>
                <a:endParaRPr lang="da-DK"/>
              </a:p>
            </p:txBody>
          </p:sp>
          <p:sp>
            <p:nvSpPr>
              <p:cNvPr id="20" name="Line 24"/>
              <p:cNvSpPr>
                <a:spLocks noChangeShapeType="1"/>
              </p:cNvSpPr>
              <p:nvPr/>
            </p:nvSpPr>
            <p:spPr bwMode="auto">
              <a:xfrm>
                <a:off x="5015" y="2188"/>
                <a:ext cx="288" cy="0"/>
              </a:xfrm>
              <a:prstGeom prst="line">
                <a:avLst/>
              </a:prstGeom>
              <a:noFill/>
              <a:ln w="28575">
                <a:solidFill>
                  <a:schemeClr val="tx1"/>
                </a:solidFill>
                <a:round/>
                <a:headEnd/>
                <a:tailEnd type="triangle" w="med" len="med"/>
              </a:ln>
            </p:spPr>
            <p:txBody>
              <a:bodyPr/>
              <a:lstStyle/>
              <a:p>
                <a:endParaRPr lang="da-DK"/>
              </a:p>
            </p:txBody>
          </p:sp>
          <p:sp>
            <p:nvSpPr>
              <p:cNvPr id="21" name="Line 25"/>
              <p:cNvSpPr>
                <a:spLocks noChangeShapeType="1"/>
              </p:cNvSpPr>
              <p:nvPr/>
            </p:nvSpPr>
            <p:spPr bwMode="auto">
              <a:xfrm>
                <a:off x="5015" y="2360"/>
                <a:ext cx="288" cy="0"/>
              </a:xfrm>
              <a:prstGeom prst="line">
                <a:avLst/>
              </a:prstGeom>
              <a:noFill/>
              <a:ln w="28575">
                <a:solidFill>
                  <a:schemeClr val="tx1"/>
                </a:solidFill>
                <a:round/>
                <a:headEnd/>
                <a:tailEnd type="triangle" w="med" len="med"/>
              </a:ln>
            </p:spPr>
            <p:txBody>
              <a:bodyPr/>
              <a:lstStyle/>
              <a:p>
                <a:endParaRPr lang="da-DK"/>
              </a:p>
            </p:txBody>
          </p:sp>
          <p:sp>
            <p:nvSpPr>
              <p:cNvPr id="22" name="Line 26"/>
              <p:cNvSpPr>
                <a:spLocks noChangeShapeType="1"/>
              </p:cNvSpPr>
              <p:nvPr/>
            </p:nvSpPr>
            <p:spPr bwMode="auto">
              <a:xfrm>
                <a:off x="5015" y="2533"/>
                <a:ext cx="288" cy="0"/>
              </a:xfrm>
              <a:prstGeom prst="line">
                <a:avLst/>
              </a:prstGeom>
              <a:noFill/>
              <a:ln w="28575">
                <a:solidFill>
                  <a:schemeClr val="tx1"/>
                </a:solidFill>
                <a:round/>
                <a:headEnd/>
                <a:tailEnd type="triangle" w="med" len="med"/>
              </a:ln>
            </p:spPr>
            <p:txBody>
              <a:bodyPr/>
              <a:lstStyle/>
              <a:p>
                <a:endParaRPr lang="da-DK"/>
              </a:p>
            </p:txBody>
          </p:sp>
        </p:grpSp>
      </p:grpSp>
      <p:sp>
        <p:nvSpPr>
          <p:cNvPr id="31" name="Rectangle 30"/>
          <p:cNvSpPr txBox="1">
            <a:spLocks noChangeArrowheads="1"/>
          </p:cNvSpPr>
          <p:nvPr/>
        </p:nvSpPr>
        <p:spPr>
          <a:xfrm>
            <a:off x="0" y="76200"/>
            <a:ext cx="9067800" cy="6858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1" i="0" u="none" strike="noStrike" kern="0" cap="none" spc="0" normalizeH="0" baseline="0" noProof="0" dirty="0">
                <a:ln>
                  <a:noFill/>
                </a:ln>
                <a:solidFill>
                  <a:srgbClr val="00CC99"/>
                </a:solidFill>
                <a:effectLst/>
                <a:uLnTx/>
                <a:uFillTx/>
                <a:latin typeface="+mj-lt"/>
                <a:ea typeface="+mj-ea"/>
                <a:cs typeface="+mj-cs"/>
              </a:rPr>
              <a:t>Black Box at Different Levels</a:t>
            </a:r>
          </a:p>
        </p:txBody>
      </p:sp>
      <p:sp>
        <p:nvSpPr>
          <p:cNvPr id="32" name="Rectangle 31"/>
          <p:cNvSpPr txBox="1">
            <a:spLocks noChangeArrowheads="1"/>
          </p:cNvSpPr>
          <p:nvPr/>
        </p:nvSpPr>
        <p:spPr>
          <a:xfrm>
            <a:off x="914400" y="4000504"/>
            <a:ext cx="7315200" cy="1606550"/>
          </a:xfrm>
          <a:prstGeom prst="rect">
            <a:avLst/>
          </a:prstGeom>
        </p:spPr>
        <p:txBody>
          <a:bodyPr/>
          <a:lstStyle/>
          <a:p>
            <a:pPr marL="342900" marR="0" lvl="0" indent="-342900" algn="ctr" defTabSz="914400" rtl="0" eaLnBrk="1" fontAlgn="base" latinLnBrk="0" hangingPunct="1">
              <a:lnSpc>
                <a:spcPct val="100000"/>
              </a:lnSpc>
              <a:spcBef>
                <a:spcPct val="50000"/>
              </a:spcBef>
              <a:spcAft>
                <a:spcPct val="0"/>
              </a:spcAft>
              <a:buClrTx/>
              <a:buSzTx/>
              <a:buFontTx/>
              <a:buNone/>
              <a:tabLst/>
              <a:defRPr/>
            </a:pPr>
            <a:r>
              <a:rPr kumimoji="0" lang="en-GB" sz="2400" b="0" i="0" u="none" strike="noStrike" kern="0" cap="none" spc="0" normalizeH="0" baseline="0" noProof="0" dirty="0">
                <a:ln>
                  <a:noFill/>
                </a:ln>
                <a:solidFill>
                  <a:schemeClr val="bg1"/>
                </a:solidFill>
                <a:effectLst/>
                <a:uLnTx/>
                <a:uFillTx/>
                <a:latin typeface="+mn-lt"/>
                <a:ea typeface="+mn-ea"/>
              </a:rPr>
              <a:t> </a:t>
            </a:r>
          </a:p>
          <a:p>
            <a:pPr marL="342900" marR="0" lvl="0" indent="-342900" defTabSz="914400" rtl="0" eaLnBrk="1" fontAlgn="base" latinLnBrk="0" hangingPunct="1">
              <a:lnSpc>
                <a:spcPct val="100000"/>
              </a:lnSpc>
              <a:spcBef>
                <a:spcPct val="50000"/>
              </a:spcBef>
              <a:spcAft>
                <a:spcPct val="0"/>
              </a:spcAft>
              <a:buClrTx/>
              <a:buSzTx/>
              <a:buFontTx/>
              <a:buNone/>
              <a:tabLst/>
              <a:defRPr/>
            </a:pPr>
            <a:r>
              <a:rPr lang="en-GB" kern="0" dirty="0">
                <a:solidFill>
                  <a:schemeClr val="bg1"/>
                </a:solidFill>
                <a:latin typeface="+mn-lt"/>
                <a:ea typeface="+mn-ea"/>
              </a:rPr>
              <a:t>	You don’t focus on the programming structure when you test – only input and output. Black box test can be conducted at all levels.</a:t>
            </a:r>
            <a:endParaRPr kumimoji="0" lang="en-GB" sz="1400" b="0" i="0" u="none" strike="noStrike" kern="0" cap="none" spc="0" normalizeH="0" baseline="0" noProof="0" dirty="0">
              <a:ln>
                <a:noFill/>
              </a:ln>
              <a:solidFill>
                <a:schemeClr val="bg1"/>
              </a:solidFill>
              <a:effectLst/>
              <a:uLnTx/>
              <a:uFillTx/>
              <a:latin typeface="+mn-lt"/>
              <a:ea typeface="+mn-ea"/>
            </a:endParaRPr>
          </a:p>
        </p:txBody>
      </p:sp>
    </p:spTree>
    <p:extLst>
      <p:ext uri="{BB962C8B-B14F-4D97-AF65-F5344CB8AC3E}">
        <p14:creationId xmlns:p14="http://schemas.microsoft.com/office/powerpoint/2010/main" val="41693465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nummer 1"/>
          <p:cNvSpPr>
            <a:spLocks noGrp="1"/>
          </p:cNvSpPr>
          <p:nvPr>
            <p:ph type="sldNum" sz="quarter" idx="11"/>
          </p:nvPr>
        </p:nvSpPr>
        <p:spPr/>
        <p:txBody>
          <a:bodyPr/>
          <a:lstStyle/>
          <a:p>
            <a:fld id="{D5D153BB-BEDE-48BE-8E6E-EE91A8192FED}" type="slidenum">
              <a:rPr lang="en-GB" smtClean="0"/>
              <a:pPr/>
              <a:t>29</a:t>
            </a:fld>
            <a:endParaRPr lang="en-GB"/>
          </a:p>
        </p:txBody>
      </p:sp>
      <p:sp>
        <p:nvSpPr>
          <p:cNvPr id="5" name="Rectangle 11"/>
          <p:cNvSpPr txBox="1">
            <a:spLocks noChangeArrowheads="1"/>
          </p:cNvSpPr>
          <p:nvPr/>
        </p:nvSpPr>
        <p:spPr>
          <a:xfrm>
            <a:off x="0" y="78904"/>
            <a:ext cx="9067800" cy="6858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1" i="0" u="none" strike="noStrike" kern="0" cap="none" spc="0" normalizeH="0" baseline="0" noProof="0" dirty="0">
                <a:ln>
                  <a:noFill/>
                </a:ln>
                <a:solidFill>
                  <a:srgbClr val="00CC99"/>
                </a:solidFill>
                <a:effectLst/>
                <a:uLnTx/>
                <a:uFillTx/>
                <a:latin typeface="+mj-lt"/>
                <a:ea typeface="+mj-ea"/>
                <a:cs typeface="+mj-cs"/>
              </a:rPr>
              <a:t>Equivalence Class Partitioning</a:t>
            </a:r>
          </a:p>
        </p:txBody>
      </p:sp>
      <p:sp>
        <p:nvSpPr>
          <p:cNvPr id="6" name="Rectangle 12"/>
          <p:cNvSpPr txBox="1">
            <a:spLocks noChangeArrowheads="1"/>
          </p:cNvSpPr>
          <p:nvPr/>
        </p:nvSpPr>
        <p:spPr>
          <a:xfrm>
            <a:off x="685800" y="990600"/>
            <a:ext cx="8001000" cy="5029200"/>
          </a:xfrm>
          <a:prstGeom prst="rect">
            <a:avLst/>
          </a:prstGeom>
        </p:spPr>
        <p:txBody>
          <a:bodyPr/>
          <a:lstStyle/>
          <a:p>
            <a:r>
              <a:rPr lang="en-GB" sz="2400" dirty="0">
                <a:solidFill>
                  <a:srgbClr val="569CD6"/>
                </a:solidFill>
              </a:rPr>
              <a:t>The role of Equivalence Class Partitioning</a:t>
            </a:r>
          </a:p>
          <a:p>
            <a:pPr marL="914400" lvl="1" indent="-457200">
              <a:buFont typeface="Wingdings" panose="05000000000000000000" pitchFamily="2" charset="2"/>
              <a:buChar char="§"/>
            </a:pPr>
            <a:r>
              <a:rPr lang="en-GB" sz="2000" dirty="0">
                <a:solidFill>
                  <a:schemeClr val="bg1"/>
                </a:solidFill>
              </a:rPr>
              <a:t>Create the </a:t>
            </a:r>
            <a:r>
              <a:rPr lang="en-GB" sz="2000" b="1" u="sng" dirty="0">
                <a:solidFill>
                  <a:srgbClr val="FF0000"/>
                </a:solidFill>
              </a:rPr>
              <a:t>minimum number of black box tests </a:t>
            </a:r>
            <a:r>
              <a:rPr lang="en-GB" sz="2000" u="sng" dirty="0">
                <a:solidFill>
                  <a:srgbClr val="FF0000"/>
                </a:solidFill>
              </a:rPr>
              <a:t>needed</a:t>
            </a:r>
            <a:r>
              <a:rPr lang="en-GB" sz="2000" dirty="0">
                <a:solidFill>
                  <a:schemeClr val="bg1"/>
                </a:solidFill>
              </a:rPr>
              <a:t> while still providing adequate coverage</a:t>
            </a:r>
          </a:p>
          <a:p>
            <a:r>
              <a:rPr lang="en-GB" sz="2400" dirty="0">
                <a:solidFill>
                  <a:srgbClr val="569CD6"/>
                </a:solidFill>
              </a:rPr>
              <a:t>Steps</a:t>
            </a:r>
          </a:p>
          <a:p>
            <a:pPr marL="914400" lvl="1" indent="-457200">
              <a:buFontTx/>
              <a:buAutoNum type="arabicPeriod"/>
            </a:pPr>
            <a:r>
              <a:rPr lang="en-GB" sz="2000" dirty="0">
                <a:solidFill>
                  <a:schemeClr val="bg1"/>
                </a:solidFill>
              </a:rPr>
              <a:t>Identify equivalence classes – the input ranges which are treated the same by the software</a:t>
            </a:r>
          </a:p>
          <a:p>
            <a:pPr marL="1295400" lvl="2" indent="-381000">
              <a:buFont typeface="Wingdings" panose="05000000000000000000" pitchFamily="2" charset="2"/>
              <a:buChar char="§"/>
            </a:pPr>
            <a:r>
              <a:rPr lang="en-GB" sz="2000" dirty="0">
                <a:solidFill>
                  <a:schemeClr val="bg1"/>
                </a:solidFill>
              </a:rPr>
              <a:t>Valid classes: legal input ranges</a:t>
            </a:r>
          </a:p>
          <a:p>
            <a:pPr marL="1295400" lvl="2" indent="-381000">
              <a:buFont typeface="Wingdings" panose="05000000000000000000" pitchFamily="2" charset="2"/>
              <a:buChar char="§"/>
            </a:pPr>
            <a:r>
              <a:rPr lang="en-GB" sz="2000" dirty="0">
                <a:solidFill>
                  <a:schemeClr val="bg1"/>
                </a:solidFill>
              </a:rPr>
              <a:t>Invalid classes: illegal or out of range input values</a:t>
            </a:r>
          </a:p>
          <a:p>
            <a:pPr marL="914400" lvl="1" indent="-457200">
              <a:buFontTx/>
              <a:buAutoNum type="arabicPeriod"/>
            </a:pPr>
            <a:r>
              <a:rPr lang="en-GB" sz="2000" dirty="0">
                <a:solidFill>
                  <a:schemeClr val="bg1"/>
                </a:solidFill>
              </a:rPr>
              <a:t>Create a test case for each of the equivalence classes</a:t>
            </a:r>
          </a:p>
        </p:txBody>
      </p:sp>
      <p:grpSp>
        <p:nvGrpSpPr>
          <p:cNvPr id="7" name="Group 4"/>
          <p:cNvGrpSpPr>
            <a:grpSpLocks/>
          </p:cNvGrpSpPr>
          <p:nvPr/>
        </p:nvGrpSpPr>
        <p:grpSpPr bwMode="auto">
          <a:xfrm>
            <a:off x="1828800" y="5029216"/>
            <a:ext cx="6019800" cy="685800"/>
            <a:chOff x="1152" y="3504"/>
            <a:chExt cx="3792" cy="432"/>
          </a:xfrm>
        </p:grpSpPr>
        <p:sp>
          <p:nvSpPr>
            <p:cNvPr id="8" name="Line 5"/>
            <p:cNvSpPr>
              <a:spLocks noChangeShapeType="1"/>
            </p:cNvSpPr>
            <p:nvPr/>
          </p:nvSpPr>
          <p:spPr bwMode="auto">
            <a:xfrm>
              <a:off x="1200" y="3600"/>
              <a:ext cx="3744" cy="0"/>
            </a:xfrm>
            <a:prstGeom prst="line">
              <a:avLst/>
            </a:prstGeom>
            <a:noFill/>
            <a:ln w="38100">
              <a:solidFill>
                <a:schemeClr val="bg1">
                  <a:lumMod val="95000"/>
                </a:schemeClr>
              </a:solidFill>
              <a:round/>
              <a:headEnd/>
              <a:tailEnd/>
            </a:ln>
          </p:spPr>
          <p:txBody>
            <a:bodyPr wrap="none" anchor="ctr"/>
            <a:lstStyle/>
            <a:p>
              <a:endParaRPr lang="da-DK"/>
            </a:p>
          </p:txBody>
        </p:sp>
        <p:sp>
          <p:nvSpPr>
            <p:cNvPr id="9" name="Line 6"/>
            <p:cNvSpPr>
              <a:spLocks noChangeShapeType="1"/>
            </p:cNvSpPr>
            <p:nvPr/>
          </p:nvSpPr>
          <p:spPr bwMode="auto">
            <a:xfrm>
              <a:off x="2160" y="3504"/>
              <a:ext cx="0" cy="242"/>
            </a:xfrm>
            <a:prstGeom prst="line">
              <a:avLst/>
            </a:prstGeom>
            <a:noFill/>
            <a:ln w="38100">
              <a:solidFill>
                <a:schemeClr val="bg1">
                  <a:lumMod val="95000"/>
                </a:schemeClr>
              </a:solidFill>
              <a:round/>
              <a:headEnd/>
              <a:tailEnd/>
            </a:ln>
          </p:spPr>
          <p:txBody>
            <a:bodyPr wrap="none" anchor="ctr"/>
            <a:lstStyle/>
            <a:p>
              <a:endParaRPr lang="da-DK"/>
            </a:p>
          </p:txBody>
        </p:sp>
        <p:sp>
          <p:nvSpPr>
            <p:cNvPr id="10" name="Line 7"/>
            <p:cNvSpPr>
              <a:spLocks noChangeShapeType="1"/>
            </p:cNvSpPr>
            <p:nvPr/>
          </p:nvSpPr>
          <p:spPr bwMode="auto">
            <a:xfrm>
              <a:off x="3792" y="3504"/>
              <a:ext cx="0" cy="242"/>
            </a:xfrm>
            <a:prstGeom prst="line">
              <a:avLst/>
            </a:prstGeom>
            <a:noFill/>
            <a:ln w="38100">
              <a:solidFill>
                <a:schemeClr val="bg1">
                  <a:lumMod val="95000"/>
                </a:schemeClr>
              </a:solidFill>
              <a:round/>
              <a:headEnd/>
              <a:tailEnd/>
            </a:ln>
          </p:spPr>
          <p:txBody>
            <a:bodyPr wrap="none" anchor="ctr"/>
            <a:lstStyle/>
            <a:p>
              <a:endParaRPr lang="da-DK"/>
            </a:p>
          </p:txBody>
        </p:sp>
        <p:sp>
          <p:nvSpPr>
            <p:cNvPr id="11" name="Text Box 8"/>
            <p:cNvSpPr txBox="1">
              <a:spLocks noChangeArrowheads="1"/>
            </p:cNvSpPr>
            <p:nvPr/>
          </p:nvSpPr>
          <p:spPr bwMode="auto">
            <a:xfrm>
              <a:off x="2448" y="3648"/>
              <a:ext cx="1008" cy="288"/>
            </a:xfrm>
            <a:prstGeom prst="rect">
              <a:avLst/>
            </a:prstGeom>
            <a:noFill/>
            <a:ln w="38100">
              <a:noFill/>
              <a:miter lim="800000"/>
              <a:headEnd/>
              <a:tailEnd/>
            </a:ln>
          </p:spPr>
          <p:txBody>
            <a:bodyPr>
              <a:spAutoFit/>
            </a:bodyPr>
            <a:lstStyle/>
            <a:p>
              <a:pPr algn="ctr">
                <a:spcBef>
                  <a:spcPct val="50000"/>
                </a:spcBef>
                <a:buFontTx/>
                <a:buNone/>
              </a:pPr>
              <a:r>
                <a:rPr lang="en-US" sz="2400" b="1" dirty="0">
                  <a:solidFill>
                    <a:srgbClr val="569CD6"/>
                  </a:solidFill>
                </a:rPr>
                <a:t>Valid</a:t>
              </a:r>
              <a:endParaRPr lang="en-US" sz="2400" dirty="0">
                <a:solidFill>
                  <a:srgbClr val="569CD6"/>
                </a:solidFill>
              </a:endParaRPr>
            </a:p>
          </p:txBody>
        </p:sp>
        <p:sp>
          <p:nvSpPr>
            <p:cNvPr id="12" name="Text Box 9"/>
            <p:cNvSpPr txBox="1">
              <a:spLocks noChangeArrowheads="1"/>
            </p:cNvSpPr>
            <p:nvPr/>
          </p:nvSpPr>
          <p:spPr bwMode="auto">
            <a:xfrm>
              <a:off x="1152" y="3648"/>
              <a:ext cx="912" cy="288"/>
            </a:xfrm>
            <a:prstGeom prst="rect">
              <a:avLst/>
            </a:prstGeom>
            <a:noFill/>
            <a:ln w="38100">
              <a:noFill/>
              <a:miter lim="800000"/>
              <a:headEnd/>
              <a:tailEnd/>
            </a:ln>
          </p:spPr>
          <p:txBody>
            <a:bodyPr>
              <a:spAutoFit/>
            </a:bodyPr>
            <a:lstStyle/>
            <a:p>
              <a:pPr algn="ctr">
                <a:spcBef>
                  <a:spcPct val="50000"/>
                </a:spcBef>
                <a:buFontTx/>
                <a:buNone/>
              </a:pPr>
              <a:r>
                <a:rPr lang="en-US" sz="2400" b="1" dirty="0">
                  <a:solidFill>
                    <a:srgbClr val="569CD6"/>
                  </a:solidFill>
                </a:rPr>
                <a:t>Invalid</a:t>
              </a:r>
              <a:endParaRPr lang="en-US" sz="2400" dirty="0">
                <a:solidFill>
                  <a:srgbClr val="569CD6"/>
                </a:solidFill>
              </a:endParaRPr>
            </a:p>
          </p:txBody>
        </p:sp>
        <p:sp>
          <p:nvSpPr>
            <p:cNvPr id="13" name="Text Box 10"/>
            <p:cNvSpPr txBox="1">
              <a:spLocks noChangeArrowheads="1"/>
            </p:cNvSpPr>
            <p:nvPr/>
          </p:nvSpPr>
          <p:spPr bwMode="auto">
            <a:xfrm>
              <a:off x="3936" y="3648"/>
              <a:ext cx="912" cy="288"/>
            </a:xfrm>
            <a:prstGeom prst="rect">
              <a:avLst/>
            </a:prstGeom>
            <a:noFill/>
            <a:ln w="38100">
              <a:noFill/>
              <a:miter lim="800000"/>
              <a:headEnd/>
              <a:tailEnd/>
            </a:ln>
          </p:spPr>
          <p:txBody>
            <a:bodyPr>
              <a:spAutoFit/>
            </a:bodyPr>
            <a:lstStyle/>
            <a:p>
              <a:pPr algn="ctr">
                <a:spcBef>
                  <a:spcPct val="50000"/>
                </a:spcBef>
                <a:buFontTx/>
                <a:buNone/>
              </a:pPr>
              <a:r>
                <a:rPr lang="en-US" sz="2400" b="1">
                  <a:solidFill>
                    <a:srgbClr val="569CD6"/>
                  </a:solidFill>
                </a:rPr>
                <a:t>Invalid</a:t>
              </a:r>
              <a:endParaRPr lang="en-US" sz="2400">
                <a:solidFill>
                  <a:srgbClr val="569CD6"/>
                </a:solidFill>
              </a:endParaRPr>
            </a:p>
          </p:txBody>
        </p:sp>
      </p:grpSp>
    </p:spTree>
    <p:extLst>
      <p:ext uri="{BB962C8B-B14F-4D97-AF65-F5344CB8AC3E}">
        <p14:creationId xmlns:p14="http://schemas.microsoft.com/office/powerpoint/2010/main" val="4148203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tekst 8"/>
          <p:cNvSpPr>
            <a:spLocks noGrp="1"/>
          </p:cNvSpPr>
          <p:nvPr>
            <p:ph type="body" sz="quarter" idx="14"/>
          </p:nvPr>
        </p:nvSpPr>
        <p:spPr/>
        <p:txBody>
          <a:bodyPr>
            <a:normAutofit fontScale="92500" lnSpcReduction="10000"/>
          </a:bodyPr>
          <a:lstStyle/>
          <a:p>
            <a:endParaRPr lang="da-DK"/>
          </a:p>
        </p:txBody>
      </p:sp>
      <p:sp>
        <p:nvSpPr>
          <p:cNvPr id="8" name="Pladsholder til tekst 7"/>
          <p:cNvSpPr>
            <a:spLocks noGrp="1"/>
          </p:cNvSpPr>
          <p:nvPr>
            <p:ph type="body" sz="quarter" idx="13"/>
          </p:nvPr>
        </p:nvSpPr>
        <p:spPr/>
        <p:txBody>
          <a:bodyPr>
            <a:normAutofit fontScale="92500" lnSpcReduction="10000"/>
          </a:bodyPr>
          <a:lstStyle/>
          <a:p>
            <a:endParaRPr lang="da-DK"/>
          </a:p>
        </p:txBody>
      </p:sp>
      <p:sp>
        <p:nvSpPr>
          <p:cNvPr id="6" name="Titel 5"/>
          <p:cNvSpPr>
            <a:spLocks noGrp="1"/>
          </p:cNvSpPr>
          <p:nvPr>
            <p:ph type="title"/>
          </p:nvPr>
        </p:nvSpPr>
        <p:spPr/>
        <p:txBody>
          <a:bodyPr/>
          <a:lstStyle/>
          <a:p>
            <a:r>
              <a:rPr lang="da-DK" dirty="0"/>
              <a:t>Test management</a:t>
            </a:r>
          </a:p>
        </p:txBody>
      </p:sp>
      <p:sp>
        <p:nvSpPr>
          <p:cNvPr id="7" name="Pladsholder til tekst 6"/>
          <p:cNvSpPr>
            <a:spLocks noGrp="1"/>
          </p:cNvSpPr>
          <p:nvPr>
            <p:ph type="body" idx="1"/>
          </p:nvPr>
        </p:nvSpPr>
        <p:spPr/>
        <p:txBody>
          <a:bodyPr/>
          <a:lstStyle/>
          <a:p>
            <a:endParaRPr lang="da-DK"/>
          </a:p>
        </p:txBody>
      </p:sp>
      <p:sp>
        <p:nvSpPr>
          <p:cNvPr id="4" name="Pladsholder til slidenummer 3"/>
          <p:cNvSpPr>
            <a:spLocks noGrp="1"/>
          </p:cNvSpPr>
          <p:nvPr>
            <p:ph type="sldNum" sz="quarter" idx="12"/>
          </p:nvPr>
        </p:nvSpPr>
        <p:spPr/>
        <p:txBody>
          <a:bodyPr/>
          <a:lstStyle/>
          <a:p>
            <a:fld id="{C283157B-CDF1-492B-9A96-D9272214EDD6}" type="slidenum">
              <a:rPr lang="en-US" smtClean="0"/>
              <a:pPr/>
              <a:t>3</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867362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ktangel: afrundede hjørner 44"/>
          <p:cNvSpPr/>
          <p:nvPr/>
        </p:nvSpPr>
        <p:spPr>
          <a:xfrm>
            <a:off x="539552" y="980728"/>
            <a:ext cx="8155632" cy="5115272"/>
          </a:xfrm>
          <a:prstGeom prst="roundRect">
            <a:avLst>
              <a:gd name="adj" fmla="val 5389"/>
            </a:avLst>
          </a:prstGeom>
          <a:solidFill>
            <a:schemeClr val="bg1">
              <a:lumMod val="95000"/>
            </a:schemeClr>
          </a:solidFill>
          <a:ln>
            <a:solidFill>
              <a:srgbClr val="569CD6"/>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da-DK"/>
          </a:p>
        </p:txBody>
      </p:sp>
      <p:sp>
        <p:nvSpPr>
          <p:cNvPr id="2" name="Pladsholder til diasnummer 1"/>
          <p:cNvSpPr>
            <a:spLocks noGrp="1"/>
          </p:cNvSpPr>
          <p:nvPr>
            <p:ph type="sldNum" sz="quarter" idx="11"/>
          </p:nvPr>
        </p:nvSpPr>
        <p:spPr/>
        <p:txBody>
          <a:bodyPr/>
          <a:lstStyle/>
          <a:p>
            <a:fld id="{D5D153BB-BEDE-48BE-8E6E-EE91A8192FED}" type="slidenum">
              <a:rPr lang="en-GB" smtClean="0"/>
              <a:pPr/>
              <a:t>30</a:t>
            </a:fld>
            <a:endParaRPr lang="en-GB" sz="1400"/>
          </a:p>
        </p:txBody>
      </p:sp>
      <p:sp>
        <p:nvSpPr>
          <p:cNvPr id="5" name="Rectangle 1026"/>
          <p:cNvSpPr txBox="1">
            <a:spLocks noChangeArrowheads="1"/>
          </p:cNvSpPr>
          <p:nvPr/>
        </p:nvSpPr>
        <p:spPr>
          <a:xfrm>
            <a:off x="152400" y="76200"/>
            <a:ext cx="8686800" cy="6858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1" i="0" u="none" strike="noStrike" kern="0" cap="none" spc="0" normalizeH="0" baseline="0" noProof="0" dirty="0">
                <a:ln>
                  <a:noFill/>
                </a:ln>
                <a:solidFill>
                  <a:srgbClr val="00CC99"/>
                </a:solidFill>
                <a:effectLst/>
                <a:uLnTx/>
                <a:uFillTx/>
                <a:latin typeface="+mj-lt"/>
                <a:ea typeface="+mj-ea"/>
                <a:cs typeface="+mj-cs"/>
              </a:rPr>
              <a:t>Another Way to Annotate Partitions</a:t>
            </a:r>
          </a:p>
        </p:txBody>
      </p:sp>
      <p:grpSp>
        <p:nvGrpSpPr>
          <p:cNvPr id="6" name="Group 1066"/>
          <p:cNvGrpSpPr>
            <a:grpSpLocks/>
          </p:cNvGrpSpPr>
          <p:nvPr/>
        </p:nvGrpSpPr>
        <p:grpSpPr bwMode="auto">
          <a:xfrm>
            <a:off x="838200" y="1203325"/>
            <a:ext cx="7543800" cy="4892675"/>
            <a:chOff x="528" y="758"/>
            <a:chExt cx="4752" cy="3082"/>
          </a:xfrm>
        </p:grpSpPr>
        <p:grpSp>
          <p:nvGrpSpPr>
            <p:cNvPr id="7" name="Group 1028"/>
            <p:cNvGrpSpPr>
              <a:grpSpLocks/>
            </p:cNvGrpSpPr>
            <p:nvPr/>
          </p:nvGrpSpPr>
          <p:grpSpPr bwMode="auto">
            <a:xfrm>
              <a:off x="624" y="758"/>
              <a:ext cx="4464" cy="596"/>
              <a:chOff x="912" y="758"/>
              <a:chExt cx="4464" cy="596"/>
            </a:xfrm>
          </p:grpSpPr>
          <p:sp>
            <p:nvSpPr>
              <p:cNvPr id="36" name="Line 1029"/>
              <p:cNvSpPr>
                <a:spLocks noChangeShapeType="1"/>
              </p:cNvSpPr>
              <p:nvPr/>
            </p:nvSpPr>
            <p:spPr bwMode="auto">
              <a:xfrm>
                <a:off x="1200" y="1026"/>
                <a:ext cx="3840" cy="0"/>
              </a:xfrm>
              <a:prstGeom prst="line">
                <a:avLst/>
              </a:prstGeom>
              <a:noFill/>
              <a:ln w="38100">
                <a:solidFill>
                  <a:schemeClr val="tx1"/>
                </a:solidFill>
                <a:round/>
                <a:headEnd/>
                <a:tailEnd/>
              </a:ln>
            </p:spPr>
            <p:txBody>
              <a:bodyPr wrap="none" anchor="ctr"/>
              <a:lstStyle/>
              <a:p>
                <a:endParaRPr lang="da-DK"/>
              </a:p>
            </p:txBody>
          </p:sp>
          <p:sp>
            <p:nvSpPr>
              <p:cNvPr id="37" name="Line 1030"/>
              <p:cNvSpPr>
                <a:spLocks noChangeShapeType="1"/>
              </p:cNvSpPr>
              <p:nvPr/>
            </p:nvSpPr>
            <p:spPr bwMode="auto">
              <a:xfrm>
                <a:off x="2110" y="816"/>
                <a:ext cx="2" cy="480"/>
              </a:xfrm>
              <a:prstGeom prst="line">
                <a:avLst/>
              </a:prstGeom>
              <a:noFill/>
              <a:ln w="38100">
                <a:solidFill>
                  <a:schemeClr val="tx1"/>
                </a:solidFill>
                <a:round/>
                <a:headEnd/>
                <a:tailEnd/>
              </a:ln>
            </p:spPr>
            <p:txBody>
              <a:bodyPr wrap="none" anchor="ctr"/>
              <a:lstStyle/>
              <a:p>
                <a:endParaRPr lang="da-DK"/>
              </a:p>
            </p:txBody>
          </p:sp>
          <p:sp>
            <p:nvSpPr>
              <p:cNvPr id="38" name="Text Box 1031"/>
              <p:cNvSpPr txBox="1">
                <a:spLocks noChangeArrowheads="1"/>
              </p:cNvSpPr>
              <p:nvPr/>
            </p:nvSpPr>
            <p:spPr bwMode="auto">
              <a:xfrm>
                <a:off x="1054" y="1104"/>
                <a:ext cx="916" cy="250"/>
              </a:xfrm>
              <a:prstGeom prst="rect">
                <a:avLst/>
              </a:prstGeom>
              <a:noFill/>
              <a:ln w="38100">
                <a:noFill/>
                <a:miter lim="800000"/>
                <a:headEnd/>
                <a:tailEnd/>
              </a:ln>
            </p:spPr>
            <p:txBody>
              <a:bodyPr wrap="square" lIns="91650" tIns="45825" rIns="91650" bIns="45825">
                <a:spAutoFit/>
              </a:bodyPr>
              <a:lstStyle/>
              <a:p>
                <a:pPr algn="ctr" defTabSz="915988">
                  <a:spcBef>
                    <a:spcPct val="50000"/>
                  </a:spcBef>
                  <a:buFontTx/>
                  <a:buNone/>
                </a:pPr>
                <a:r>
                  <a:rPr lang="en-US" sz="2000" dirty="0"/>
                  <a:t>Invalid</a:t>
                </a:r>
              </a:p>
            </p:txBody>
          </p:sp>
          <p:sp>
            <p:nvSpPr>
              <p:cNvPr id="39" name="Text Box 1032"/>
              <p:cNvSpPr txBox="1">
                <a:spLocks noChangeArrowheads="1"/>
              </p:cNvSpPr>
              <p:nvPr/>
            </p:nvSpPr>
            <p:spPr bwMode="auto">
              <a:xfrm>
                <a:off x="4222" y="1104"/>
                <a:ext cx="912" cy="250"/>
              </a:xfrm>
              <a:prstGeom prst="rect">
                <a:avLst/>
              </a:prstGeom>
              <a:noFill/>
              <a:ln w="38100">
                <a:noFill/>
                <a:miter lim="800000"/>
                <a:headEnd/>
                <a:tailEnd/>
              </a:ln>
            </p:spPr>
            <p:txBody>
              <a:bodyPr wrap="square" lIns="91650" tIns="45825" rIns="91650" bIns="45825">
                <a:spAutoFit/>
              </a:bodyPr>
              <a:lstStyle/>
              <a:p>
                <a:pPr algn="ctr" defTabSz="915988">
                  <a:spcBef>
                    <a:spcPct val="50000"/>
                  </a:spcBef>
                  <a:buFontTx/>
                  <a:buNone/>
                </a:pPr>
                <a:r>
                  <a:rPr lang="en-US" sz="2000" dirty="0"/>
                  <a:t>Invalid</a:t>
                </a:r>
              </a:p>
            </p:txBody>
          </p:sp>
          <p:sp>
            <p:nvSpPr>
              <p:cNvPr id="40" name="Text Box 1033"/>
              <p:cNvSpPr txBox="1">
                <a:spLocks noChangeArrowheads="1"/>
              </p:cNvSpPr>
              <p:nvPr/>
            </p:nvSpPr>
            <p:spPr bwMode="auto">
              <a:xfrm>
                <a:off x="2639" y="1104"/>
                <a:ext cx="625"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dirty="0"/>
                  <a:t>Valid</a:t>
                </a:r>
              </a:p>
            </p:txBody>
          </p:sp>
          <p:sp>
            <p:nvSpPr>
              <p:cNvPr id="41" name="Text Box 1034"/>
              <p:cNvSpPr txBox="1">
                <a:spLocks noChangeArrowheads="1"/>
              </p:cNvSpPr>
              <p:nvPr/>
            </p:nvSpPr>
            <p:spPr bwMode="auto">
              <a:xfrm>
                <a:off x="912" y="768"/>
                <a:ext cx="1060" cy="250"/>
              </a:xfrm>
              <a:prstGeom prst="rect">
                <a:avLst/>
              </a:prstGeom>
              <a:noFill/>
              <a:ln w="38100">
                <a:noFill/>
                <a:miter lim="800000"/>
                <a:headEnd/>
                <a:tailEnd/>
              </a:ln>
            </p:spPr>
            <p:txBody>
              <a:bodyPr lIns="91650" tIns="45825" rIns="91650" bIns="45825">
                <a:spAutoFit/>
              </a:bodyPr>
              <a:lstStyle/>
              <a:p>
                <a:pPr algn="r" defTabSz="915988">
                  <a:spcBef>
                    <a:spcPct val="50000"/>
                  </a:spcBef>
                  <a:buFontTx/>
                  <a:buNone/>
                </a:pPr>
                <a:r>
                  <a:rPr lang="en-US" sz="2000" dirty="0"/>
                  <a:t>999.99</a:t>
                </a:r>
              </a:p>
            </p:txBody>
          </p:sp>
          <p:sp>
            <p:nvSpPr>
              <p:cNvPr id="42" name="Text Box 1035"/>
              <p:cNvSpPr txBox="1">
                <a:spLocks noChangeArrowheads="1"/>
              </p:cNvSpPr>
              <p:nvPr/>
            </p:nvSpPr>
            <p:spPr bwMode="auto">
              <a:xfrm>
                <a:off x="4135" y="768"/>
                <a:ext cx="1241" cy="250"/>
              </a:xfrm>
              <a:prstGeom prst="rect">
                <a:avLst/>
              </a:prstGeom>
              <a:noFill/>
              <a:ln w="38100">
                <a:noFill/>
                <a:miter lim="800000"/>
                <a:headEnd/>
                <a:tailEnd/>
              </a:ln>
            </p:spPr>
            <p:txBody>
              <a:bodyPr lIns="91650" tIns="45825" rIns="91650" bIns="45825">
                <a:spAutoFit/>
              </a:bodyPr>
              <a:lstStyle/>
              <a:p>
                <a:pPr defTabSz="915988">
                  <a:spcBef>
                    <a:spcPct val="50000"/>
                  </a:spcBef>
                  <a:buFontTx/>
                  <a:buNone/>
                </a:pPr>
                <a:r>
                  <a:rPr lang="en-US" sz="2000"/>
                  <a:t>75,000.01</a:t>
                </a:r>
              </a:p>
            </p:txBody>
          </p:sp>
          <p:sp>
            <p:nvSpPr>
              <p:cNvPr id="43" name="Text Box 1036"/>
              <p:cNvSpPr txBox="1">
                <a:spLocks noChangeArrowheads="1"/>
              </p:cNvSpPr>
              <p:nvPr/>
            </p:nvSpPr>
            <p:spPr bwMode="auto">
              <a:xfrm>
                <a:off x="2055" y="758"/>
                <a:ext cx="1975" cy="250"/>
              </a:xfrm>
              <a:prstGeom prst="rect">
                <a:avLst/>
              </a:prstGeom>
              <a:noFill/>
              <a:ln w="38100">
                <a:noFill/>
                <a:miter lim="800000"/>
                <a:headEnd/>
                <a:tailEnd/>
              </a:ln>
            </p:spPr>
            <p:txBody>
              <a:bodyPr wrap="square" lIns="91650" tIns="45825" rIns="91650" bIns="45825">
                <a:spAutoFit/>
              </a:bodyPr>
              <a:lstStyle/>
              <a:p>
                <a:pPr algn="ctr" defTabSz="915988">
                  <a:spcBef>
                    <a:spcPct val="50000"/>
                  </a:spcBef>
                  <a:buFontTx/>
                  <a:buNone/>
                </a:pPr>
                <a:r>
                  <a:rPr lang="en-US" sz="2000" dirty="0"/>
                  <a:t>1000.00 to 75,000.00</a:t>
                </a:r>
              </a:p>
            </p:txBody>
          </p:sp>
          <p:sp>
            <p:nvSpPr>
              <p:cNvPr id="44" name="Line 1037"/>
              <p:cNvSpPr>
                <a:spLocks noChangeShapeType="1"/>
              </p:cNvSpPr>
              <p:nvPr/>
            </p:nvSpPr>
            <p:spPr bwMode="auto">
              <a:xfrm>
                <a:off x="3982" y="816"/>
                <a:ext cx="2" cy="480"/>
              </a:xfrm>
              <a:prstGeom prst="line">
                <a:avLst/>
              </a:prstGeom>
              <a:noFill/>
              <a:ln w="38100">
                <a:solidFill>
                  <a:schemeClr val="tx1"/>
                </a:solidFill>
                <a:round/>
                <a:headEnd/>
                <a:tailEnd/>
              </a:ln>
            </p:spPr>
            <p:txBody>
              <a:bodyPr wrap="none" anchor="ctr"/>
              <a:lstStyle/>
              <a:p>
                <a:endParaRPr lang="da-DK"/>
              </a:p>
            </p:txBody>
          </p:sp>
        </p:grpSp>
        <p:grpSp>
          <p:nvGrpSpPr>
            <p:cNvPr id="8" name="Group 1038"/>
            <p:cNvGrpSpPr>
              <a:grpSpLocks/>
            </p:cNvGrpSpPr>
            <p:nvPr/>
          </p:nvGrpSpPr>
          <p:grpSpPr bwMode="auto">
            <a:xfrm>
              <a:off x="766" y="1574"/>
              <a:ext cx="3986" cy="634"/>
              <a:chOff x="1054" y="1574"/>
              <a:chExt cx="3986" cy="634"/>
            </a:xfrm>
          </p:grpSpPr>
          <p:sp>
            <p:nvSpPr>
              <p:cNvPr id="27" name="Text Box 1039"/>
              <p:cNvSpPr txBox="1">
                <a:spLocks noChangeArrowheads="1"/>
              </p:cNvSpPr>
              <p:nvPr/>
            </p:nvSpPr>
            <p:spPr bwMode="auto">
              <a:xfrm>
                <a:off x="1054" y="1958"/>
                <a:ext cx="916" cy="250"/>
              </a:xfrm>
              <a:prstGeom prst="rect">
                <a:avLst/>
              </a:prstGeom>
              <a:noFill/>
              <a:ln w="38100">
                <a:noFill/>
                <a:miter lim="800000"/>
                <a:headEnd/>
                <a:tailEnd/>
              </a:ln>
            </p:spPr>
            <p:txBody>
              <a:bodyPr wrap="square" lIns="91650" tIns="45825" rIns="91650" bIns="45825">
                <a:spAutoFit/>
              </a:bodyPr>
              <a:lstStyle/>
              <a:p>
                <a:pPr algn="ctr" defTabSz="915988">
                  <a:spcBef>
                    <a:spcPct val="50000"/>
                  </a:spcBef>
                  <a:buFontTx/>
                  <a:buNone/>
                </a:pPr>
                <a:r>
                  <a:rPr lang="en-US" sz="2000" dirty="0"/>
                  <a:t>Invalid</a:t>
                </a:r>
              </a:p>
            </p:txBody>
          </p:sp>
          <p:sp>
            <p:nvSpPr>
              <p:cNvPr id="28" name="Text Box 1040"/>
              <p:cNvSpPr txBox="1">
                <a:spLocks noChangeArrowheads="1"/>
              </p:cNvSpPr>
              <p:nvPr/>
            </p:nvSpPr>
            <p:spPr bwMode="auto">
              <a:xfrm>
                <a:off x="4222" y="1910"/>
                <a:ext cx="626"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Invalid</a:t>
                </a:r>
              </a:p>
            </p:txBody>
          </p:sp>
          <p:sp>
            <p:nvSpPr>
              <p:cNvPr id="29" name="Text Box 1041"/>
              <p:cNvSpPr txBox="1">
                <a:spLocks noChangeArrowheads="1"/>
              </p:cNvSpPr>
              <p:nvPr/>
            </p:nvSpPr>
            <p:spPr bwMode="auto">
              <a:xfrm>
                <a:off x="2687" y="1920"/>
                <a:ext cx="625"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Valid</a:t>
                </a:r>
              </a:p>
            </p:txBody>
          </p:sp>
          <p:sp>
            <p:nvSpPr>
              <p:cNvPr id="30" name="Text Box 1042"/>
              <p:cNvSpPr txBox="1">
                <a:spLocks noChangeArrowheads="1"/>
              </p:cNvSpPr>
              <p:nvPr/>
            </p:nvSpPr>
            <p:spPr bwMode="auto">
              <a:xfrm>
                <a:off x="1536" y="1574"/>
                <a:ext cx="530"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0</a:t>
                </a:r>
              </a:p>
            </p:txBody>
          </p:sp>
          <p:sp>
            <p:nvSpPr>
              <p:cNvPr id="31" name="Text Box 1043"/>
              <p:cNvSpPr txBox="1">
                <a:spLocks noChangeArrowheads="1"/>
              </p:cNvSpPr>
              <p:nvPr/>
            </p:nvSpPr>
            <p:spPr bwMode="auto">
              <a:xfrm>
                <a:off x="4032" y="1574"/>
                <a:ext cx="626"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6</a:t>
                </a:r>
              </a:p>
            </p:txBody>
          </p:sp>
          <p:sp>
            <p:nvSpPr>
              <p:cNvPr id="32" name="Text Box 1044"/>
              <p:cNvSpPr txBox="1">
                <a:spLocks noChangeArrowheads="1"/>
              </p:cNvSpPr>
              <p:nvPr/>
            </p:nvSpPr>
            <p:spPr bwMode="auto">
              <a:xfrm>
                <a:off x="2493" y="1574"/>
                <a:ext cx="1107"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1 to 5</a:t>
                </a:r>
              </a:p>
            </p:txBody>
          </p:sp>
          <p:sp>
            <p:nvSpPr>
              <p:cNvPr id="33" name="Line 1045"/>
              <p:cNvSpPr>
                <a:spLocks noChangeShapeType="1"/>
              </p:cNvSpPr>
              <p:nvPr/>
            </p:nvSpPr>
            <p:spPr bwMode="auto">
              <a:xfrm>
                <a:off x="1200" y="1872"/>
                <a:ext cx="3840" cy="0"/>
              </a:xfrm>
              <a:prstGeom prst="line">
                <a:avLst/>
              </a:prstGeom>
              <a:noFill/>
              <a:ln w="38100">
                <a:solidFill>
                  <a:schemeClr val="tx1"/>
                </a:solidFill>
                <a:round/>
                <a:headEnd/>
                <a:tailEnd/>
              </a:ln>
            </p:spPr>
            <p:txBody>
              <a:bodyPr wrap="none" anchor="ctr"/>
              <a:lstStyle/>
              <a:p>
                <a:endParaRPr lang="da-DK"/>
              </a:p>
            </p:txBody>
          </p:sp>
          <p:sp>
            <p:nvSpPr>
              <p:cNvPr id="34" name="Line 1046"/>
              <p:cNvSpPr>
                <a:spLocks noChangeShapeType="1"/>
              </p:cNvSpPr>
              <p:nvPr/>
            </p:nvSpPr>
            <p:spPr bwMode="auto">
              <a:xfrm>
                <a:off x="2110" y="1632"/>
                <a:ext cx="2" cy="480"/>
              </a:xfrm>
              <a:prstGeom prst="line">
                <a:avLst/>
              </a:prstGeom>
              <a:noFill/>
              <a:ln w="38100">
                <a:solidFill>
                  <a:schemeClr val="tx1"/>
                </a:solidFill>
                <a:round/>
                <a:headEnd/>
                <a:tailEnd/>
              </a:ln>
            </p:spPr>
            <p:txBody>
              <a:bodyPr wrap="none" anchor="ctr"/>
              <a:lstStyle/>
              <a:p>
                <a:endParaRPr lang="da-DK"/>
              </a:p>
            </p:txBody>
          </p:sp>
          <p:sp>
            <p:nvSpPr>
              <p:cNvPr id="35" name="Line 1047"/>
              <p:cNvSpPr>
                <a:spLocks noChangeShapeType="1"/>
              </p:cNvSpPr>
              <p:nvPr/>
            </p:nvSpPr>
            <p:spPr bwMode="auto">
              <a:xfrm>
                <a:off x="3982" y="1632"/>
                <a:ext cx="2" cy="480"/>
              </a:xfrm>
              <a:prstGeom prst="line">
                <a:avLst/>
              </a:prstGeom>
              <a:noFill/>
              <a:ln w="38100">
                <a:solidFill>
                  <a:schemeClr val="tx1"/>
                </a:solidFill>
                <a:round/>
                <a:headEnd/>
                <a:tailEnd/>
              </a:ln>
            </p:spPr>
            <p:txBody>
              <a:bodyPr wrap="none" anchor="ctr"/>
              <a:lstStyle/>
              <a:p>
                <a:endParaRPr lang="da-DK"/>
              </a:p>
            </p:txBody>
          </p:sp>
        </p:grpSp>
        <p:grpSp>
          <p:nvGrpSpPr>
            <p:cNvPr id="9" name="Group 1048"/>
            <p:cNvGrpSpPr>
              <a:grpSpLocks/>
            </p:cNvGrpSpPr>
            <p:nvPr/>
          </p:nvGrpSpPr>
          <p:grpSpPr bwMode="auto">
            <a:xfrm>
              <a:off x="766" y="2400"/>
              <a:ext cx="4514" cy="624"/>
              <a:chOff x="1054" y="2400"/>
              <a:chExt cx="4514" cy="624"/>
            </a:xfrm>
          </p:grpSpPr>
          <p:sp>
            <p:nvSpPr>
              <p:cNvPr id="21" name="Text Box 1049"/>
              <p:cNvSpPr txBox="1">
                <a:spLocks noChangeArrowheads="1"/>
              </p:cNvSpPr>
              <p:nvPr/>
            </p:nvSpPr>
            <p:spPr bwMode="auto">
              <a:xfrm>
                <a:off x="1054" y="2774"/>
                <a:ext cx="916" cy="250"/>
              </a:xfrm>
              <a:prstGeom prst="rect">
                <a:avLst/>
              </a:prstGeom>
              <a:noFill/>
              <a:ln w="38100">
                <a:noFill/>
                <a:miter lim="800000"/>
                <a:headEnd/>
                <a:tailEnd/>
              </a:ln>
            </p:spPr>
            <p:txBody>
              <a:bodyPr wrap="square" lIns="91650" tIns="45825" rIns="91650" bIns="45825">
                <a:spAutoFit/>
              </a:bodyPr>
              <a:lstStyle/>
              <a:p>
                <a:pPr algn="ctr" defTabSz="915988">
                  <a:spcBef>
                    <a:spcPct val="50000"/>
                  </a:spcBef>
                  <a:buFontTx/>
                  <a:buNone/>
                </a:pPr>
                <a:r>
                  <a:rPr lang="en-US" sz="2000" dirty="0"/>
                  <a:t>Invalid</a:t>
                </a:r>
              </a:p>
            </p:txBody>
          </p:sp>
          <p:sp>
            <p:nvSpPr>
              <p:cNvPr id="22" name="Text Box 1050"/>
              <p:cNvSpPr txBox="1">
                <a:spLocks noChangeArrowheads="1"/>
              </p:cNvSpPr>
              <p:nvPr/>
            </p:nvSpPr>
            <p:spPr bwMode="auto">
              <a:xfrm>
                <a:off x="3167" y="2736"/>
                <a:ext cx="625"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Valid</a:t>
                </a:r>
              </a:p>
            </p:txBody>
          </p:sp>
          <p:sp>
            <p:nvSpPr>
              <p:cNvPr id="23" name="Text Box 1051"/>
              <p:cNvSpPr txBox="1">
                <a:spLocks noChangeArrowheads="1"/>
              </p:cNvSpPr>
              <p:nvPr/>
            </p:nvSpPr>
            <p:spPr bwMode="auto">
              <a:xfrm>
                <a:off x="1199" y="2419"/>
                <a:ext cx="865"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All Else</a:t>
                </a:r>
              </a:p>
            </p:txBody>
          </p:sp>
          <p:sp>
            <p:nvSpPr>
              <p:cNvPr id="24" name="Text Box 1052"/>
              <p:cNvSpPr txBox="1">
                <a:spLocks noChangeArrowheads="1"/>
              </p:cNvSpPr>
              <p:nvPr/>
            </p:nvSpPr>
            <p:spPr bwMode="auto">
              <a:xfrm>
                <a:off x="2064" y="2400"/>
                <a:ext cx="3504"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Condo, Townhouse, Single Family</a:t>
                </a:r>
              </a:p>
            </p:txBody>
          </p:sp>
          <p:sp>
            <p:nvSpPr>
              <p:cNvPr id="25" name="Line 1053"/>
              <p:cNvSpPr>
                <a:spLocks noChangeShapeType="1"/>
              </p:cNvSpPr>
              <p:nvPr/>
            </p:nvSpPr>
            <p:spPr bwMode="auto">
              <a:xfrm>
                <a:off x="1200" y="2688"/>
                <a:ext cx="3840" cy="0"/>
              </a:xfrm>
              <a:prstGeom prst="line">
                <a:avLst/>
              </a:prstGeom>
              <a:noFill/>
              <a:ln w="38100">
                <a:solidFill>
                  <a:schemeClr val="tx1"/>
                </a:solidFill>
                <a:round/>
                <a:headEnd/>
                <a:tailEnd/>
              </a:ln>
            </p:spPr>
            <p:txBody>
              <a:bodyPr wrap="none" anchor="ctr"/>
              <a:lstStyle/>
              <a:p>
                <a:endParaRPr lang="da-DK"/>
              </a:p>
            </p:txBody>
          </p:sp>
          <p:sp>
            <p:nvSpPr>
              <p:cNvPr id="26" name="Line 1054"/>
              <p:cNvSpPr>
                <a:spLocks noChangeShapeType="1"/>
              </p:cNvSpPr>
              <p:nvPr/>
            </p:nvSpPr>
            <p:spPr bwMode="auto">
              <a:xfrm>
                <a:off x="2110" y="2448"/>
                <a:ext cx="2" cy="480"/>
              </a:xfrm>
              <a:prstGeom prst="line">
                <a:avLst/>
              </a:prstGeom>
              <a:noFill/>
              <a:ln w="38100">
                <a:solidFill>
                  <a:schemeClr val="tx1"/>
                </a:solidFill>
                <a:round/>
                <a:headEnd/>
                <a:tailEnd/>
              </a:ln>
            </p:spPr>
            <p:txBody>
              <a:bodyPr wrap="none" anchor="ctr"/>
              <a:lstStyle/>
              <a:p>
                <a:endParaRPr lang="da-DK"/>
              </a:p>
            </p:txBody>
          </p:sp>
        </p:grpSp>
        <p:grpSp>
          <p:nvGrpSpPr>
            <p:cNvPr id="10" name="Group 1055"/>
            <p:cNvGrpSpPr>
              <a:grpSpLocks/>
            </p:cNvGrpSpPr>
            <p:nvPr/>
          </p:nvGrpSpPr>
          <p:grpSpPr bwMode="auto">
            <a:xfrm>
              <a:off x="910" y="3206"/>
              <a:ext cx="3843" cy="634"/>
              <a:chOff x="1198" y="3206"/>
              <a:chExt cx="3843" cy="634"/>
            </a:xfrm>
          </p:grpSpPr>
          <p:sp>
            <p:nvSpPr>
              <p:cNvPr id="15" name="Text Box 1056"/>
              <p:cNvSpPr txBox="1">
                <a:spLocks noChangeArrowheads="1"/>
              </p:cNvSpPr>
              <p:nvPr/>
            </p:nvSpPr>
            <p:spPr bwMode="auto">
              <a:xfrm>
                <a:off x="2448" y="3206"/>
                <a:ext cx="1966"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Person</a:t>
                </a:r>
              </a:p>
            </p:txBody>
          </p:sp>
          <p:sp>
            <p:nvSpPr>
              <p:cNvPr id="16" name="Text Box 1057"/>
              <p:cNvSpPr txBox="1">
                <a:spLocks noChangeArrowheads="1"/>
              </p:cNvSpPr>
              <p:nvPr/>
            </p:nvSpPr>
            <p:spPr bwMode="auto">
              <a:xfrm>
                <a:off x="1198" y="3590"/>
                <a:ext cx="773" cy="250"/>
              </a:xfrm>
              <a:prstGeom prst="rect">
                <a:avLst/>
              </a:prstGeom>
              <a:noFill/>
              <a:ln w="38100">
                <a:noFill/>
                <a:miter lim="800000"/>
                <a:headEnd/>
                <a:tailEnd/>
              </a:ln>
            </p:spPr>
            <p:txBody>
              <a:bodyPr wrap="square" lIns="91650" tIns="45825" rIns="91650" bIns="45825">
                <a:spAutoFit/>
              </a:bodyPr>
              <a:lstStyle/>
              <a:p>
                <a:pPr algn="ctr" defTabSz="915988">
                  <a:spcBef>
                    <a:spcPct val="50000"/>
                  </a:spcBef>
                  <a:buFontTx/>
                  <a:buNone/>
                </a:pPr>
                <a:r>
                  <a:rPr lang="en-US" sz="2000" dirty="0"/>
                  <a:t>Invalid</a:t>
                </a:r>
              </a:p>
            </p:txBody>
          </p:sp>
          <p:sp>
            <p:nvSpPr>
              <p:cNvPr id="17" name="Text Box 1058"/>
              <p:cNvSpPr txBox="1">
                <a:spLocks noChangeArrowheads="1"/>
              </p:cNvSpPr>
              <p:nvPr/>
            </p:nvSpPr>
            <p:spPr bwMode="auto">
              <a:xfrm>
                <a:off x="3168" y="3552"/>
                <a:ext cx="625"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Valid</a:t>
                </a:r>
              </a:p>
            </p:txBody>
          </p:sp>
          <p:sp>
            <p:nvSpPr>
              <p:cNvPr id="18" name="Text Box 1059"/>
              <p:cNvSpPr txBox="1">
                <a:spLocks noChangeArrowheads="1"/>
              </p:cNvSpPr>
              <p:nvPr/>
            </p:nvSpPr>
            <p:spPr bwMode="auto">
              <a:xfrm>
                <a:off x="1200" y="3235"/>
                <a:ext cx="865" cy="250"/>
              </a:xfrm>
              <a:prstGeom prst="rect">
                <a:avLst/>
              </a:prstGeom>
              <a:noFill/>
              <a:ln w="38100">
                <a:noFill/>
                <a:miter lim="800000"/>
                <a:headEnd/>
                <a:tailEnd/>
              </a:ln>
            </p:spPr>
            <p:txBody>
              <a:bodyPr lIns="91650" tIns="45825" rIns="91650" bIns="45825">
                <a:spAutoFit/>
              </a:bodyPr>
              <a:lstStyle/>
              <a:p>
                <a:pPr algn="ctr" defTabSz="915988">
                  <a:spcBef>
                    <a:spcPct val="50000"/>
                  </a:spcBef>
                  <a:buFontTx/>
                  <a:buNone/>
                </a:pPr>
                <a:r>
                  <a:rPr lang="en-US" sz="2000"/>
                  <a:t>All Else</a:t>
                </a:r>
              </a:p>
            </p:txBody>
          </p:sp>
          <p:sp>
            <p:nvSpPr>
              <p:cNvPr id="19" name="Line 1060"/>
              <p:cNvSpPr>
                <a:spLocks noChangeShapeType="1"/>
              </p:cNvSpPr>
              <p:nvPr/>
            </p:nvSpPr>
            <p:spPr bwMode="auto">
              <a:xfrm>
                <a:off x="1201" y="3504"/>
                <a:ext cx="3840" cy="0"/>
              </a:xfrm>
              <a:prstGeom prst="line">
                <a:avLst/>
              </a:prstGeom>
              <a:noFill/>
              <a:ln w="38100">
                <a:solidFill>
                  <a:schemeClr val="tx1"/>
                </a:solidFill>
                <a:round/>
                <a:headEnd/>
                <a:tailEnd/>
              </a:ln>
            </p:spPr>
            <p:txBody>
              <a:bodyPr wrap="none" anchor="ctr"/>
              <a:lstStyle/>
              <a:p>
                <a:endParaRPr lang="da-DK"/>
              </a:p>
            </p:txBody>
          </p:sp>
          <p:sp>
            <p:nvSpPr>
              <p:cNvPr id="20" name="Line 1061"/>
              <p:cNvSpPr>
                <a:spLocks noChangeShapeType="1"/>
              </p:cNvSpPr>
              <p:nvPr/>
            </p:nvSpPr>
            <p:spPr bwMode="auto">
              <a:xfrm>
                <a:off x="2111" y="3264"/>
                <a:ext cx="2" cy="480"/>
              </a:xfrm>
              <a:prstGeom prst="line">
                <a:avLst/>
              </a:prstGeom>
              <a:noFill/>
              <a:ln w="38100">
                <a:solidFill>
                  <a:schemeClr val="tx1"/>
                </a:solidFill>
                <a:round/>
                <a:headEnd/>
                <a:tailEnd/>
              </a:ln>
            </p:spPr>
            <p:txBody>
              <a:bodyPr wrap="none" anchor="ctr"/>
              <a:lstStyle/>
              <a:p>
                <a:endParaRPr lang="da-DK"/>
              </a:p>
            </p:txBody>
          </p:sp>
        </p:grpSp>
        <p:sp>
          <p:nvSpPr>
            <p:cNvPr id="11" name="Line 1062"/>
            <p:cNvSpPr>
              <a:spLocks noChangeShapeType="1"/>
            </p:cNvSpPr>
            <p:nvPr/>
          </p:nvSpPr>
          <p:spPr bwMode="auto">
            <a:xfrm>
              <a:off x="4174" y="1680"/>
              <a:ext cx="434" cy="0"/>
            </a:xfrm>
            <a:prstGeom prst="line">
              <a:avLst/>
            </a:prstGeom>
            <a:noFill/>
            <a:ln w="38100">
              <a:solidFill>
                <a:schemeClr val="tx1"/>
              </a:solidFill>
              <a:round/>
              <a:headEnd/>
              <a:tailEnd type="triangle" w="med" len="med"/>
            </a:ln>
          </p:spPr>
          <p:txBody>
            <a:bodyPr/>
            <a:lstStyle/>
            <a:p>
              <a:endParaRPr lang="da-DK"/>
            </a:p>
          </p:txBody>
        </p:sp>
        <p:sp>
          <p:nvSpPr>
            <p:cNvPr id="12" name="Line 1063"/>
            <p:cNvSpPr>
              <a:spLocks noChangeShapeType="1"/>
            </p:cNvSpPr>
            <p:nvPr/>
          </p:nvSpPr>
          <p:spPr bwMode="auto">
            <a:xfrm>
              <a:off x="4702" y="912"/>
              <a:ext cx="434" cy="0"/>
            </a:xfrm>
            <a:prstGeom prst="line">
              <a:avLst/>
            </a:prstGeom>
            <a:noFill/>
            <a:ln w="38100">
              <a:solidFill>
                <a:schemeClr val="tx1"/>
              </a:solidFill>
              <a:round/>
              <a:headEnd/>
              <a:tailEnd type="triangle" w="med" len="med"/>
            </a:ln>
          </p:spPr>
          <p:txBody>
            <a:bodyPr/>
            <a:lstStyle/>
            <a:p>
              <a:endParaRPr lang="da-DK"/>
            </a:p>
          </p:txBody>
        </p:sp>
        <p:sp>
          <p:nvSpPr>
            <p:cNvPr id="13" name="Line 1064"/>
            <p:cNvSpPr>
              <a:spLocks noChangeShapeType="1"/>
            </p:cNvSpPr>
            <p:nvPr/>
          </p:nvSpPr>
          <p:spPr bwMode="auto">
            <a:xfrm>
              <a:off x="528" y="912"/>
              <a:ext cx="434" cy="0"/>
            </a:xfrm>
            <a:prstGeom prst="line">
              <a:avLst/>
            </a:prstGeom>
            <a:noFill/>
            <a:ln w="38100">
              <a:solidFill>
                <a:schemeClr val="tx1"/>
              </a:solidFill>
              <a:round/>
              <a:headEnd type="triangle" w="med" len="med"/>
              <a:tailEnd/>
            </a:ln>
          </p:spPr>
          <p:txBody>
            <a:bodyPr/>
            <a:lstStyle/>
            <a:p>
              <a:endParaRPr lang="da-DK"/>
            </a:p>
          </p:txBody>
        </p:sp>
        <p:sp>
          <p:nvSpPr>
            <p:cNvPr id="14" name="Line 1065"/>
            <p:cNvSpPr>
              <a:spLocks noChangeShapeType="1"/>
            </p:cNvSpPr>
            <p:nvPr/>
          </p:nvSpPr>
          <p:spPr bwMode="auto">
            <a:xfrm>
              <a:off x="910" y="1680"/>
              <a:ext cx="434" cy="0"/>
            </a:xfrm>
            <a:prstGeom prst="line">
              <a:avLst/>
            </a:prstGeom>
            <a:noFill/>
            <a:ln w="38100">
              <a:solidFill>
                <a:schemeClr val="tx1"/>
              </a:solidFill>
              <a:round/>
              <a:headEnd type="triangle" w="med" len="med"/>
              <a:tailEnd/>
            </a:ln>
          </p:spPr>
          <p:txBody>
            <a:bodyPr/>
            <a:lstStyle/>
            <a:p>
              <a:endParaRPr lang="da-DK"/>
            </a:p>
          </p:txBody>
        </p:sp>
      </p:grpSp>
    </p:spTree>
    <p:extLst>
      <p:ext uri="{BB962C8B-B14F-4D97-AF65-F5344CB8AC3E}">
        <p14:creationId xmlns:p14="http://schemas.microsoft.com/office/powerpoint/2010/main" val="2170325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nummer 1"/>
          <p:cNvSpPr>
            <a:spLocks noGrp="1"/>
          </p:cNvSpPr>
          <p:nvPr>
            <p:ph type="sldNum" sz="quarter" idx="11"/>
          </p:nvPr>
        </p:nvSpPr>
        <p:spPr/>
        <p:txBody>
          <a:bodyPr/>
          <a:lstStyle/>
          <a:p>
            <a:fld id="{D5D153BB-BEDE-48BE-8E6E-EE91A8192FED}" type="slidenum">
              <a:rPr lang="en-GB" smtClean="0"/>
              <a:pPr/>
              <a:t>31</a:t>
            </a:fld>
            <a:endParaRPr lang="en-GB" sz="1400"/>
          </a:p>
        </p:txBody>
      </p:sp>
      <p:sp>
        <p:nvSpPr>
          <p:cNvPr id="3" name="Rectangle 1029"/>
          <p:cNvSpPr txBox="1">
            <a:spLocks noChangeArrowheads="1"/>
          </p:cNvSpPr>
          <p:nvPr/>
        </p:nvSpPr>
        <p:spPr>
          <a:xfrm>
            <a:off x="685800" y="764704"/>
            <a:ext cx="7772400" cy="5029200"/>
          </a:xfrm>
          <a:prstGeom prst="rect">
            <a:avLst/>
          </a:prstGeom>
        </p:spPr>
        <p:txBody>
          <a:bodyPr/>
          <a:lstStyle/>
          <a:p>
            <a:r>
              <a:rPr lang="en-GB" sz="2800" b="1" dirty="0">
                <a:solidFill>
                  <a:srgbClr val="569CD6"/>
                </a:solidFill>
              </a:rPr>
              <a:t>The role of Boundary Value Testing</a:t>
            </a:r>
          </a:p>
          <a:p>
            <a:endParaRPr lang="en-GB" dirty="0">
              <a:solidFill>
                <a:schemeClr val="bg1"/>
              </a:solidFill>
            </a:endParaRPr>
          </a:p>
          <a:p>
            <a:pPr lvl="1"/>
            <a:r>
              <a:rPr lang="en-GB" sz="2800" b="1" dirty="0">
                <a:solidFill>
                  <a:schemeClr val="bg1"/>
                </a:solidFill>
              </a:rPr>
              <a:t>An additional black box testing approach</a:t>
            </a:r>
          </a:p>
          <a:p>
            <a:pPr marL="1200150" lvl="2" indent="-285750">
              <a:buFont typeface="Wingdings" panose="05000000000000000000" pitchFamily="2" charset="2"/>
              <a:buChar char="§"/>
            </a:pPr>
            <a:r>
              <a:rPr lang="en-GB" sz="2400" dirty="0">
                <a:solidFill>
                  <a:schemeClr val="bg1"/>
                </a:solidFill>
              </a:rPr>
              <a:t>Almost always used with Equivalence Partitioning</a:t>
            </a:r>
          </a:p>
          <a:p>
            <a:pPr lvl="1"/>
            <a:endParaRPr lang="en-GB" sz="2400" dirty="0">
              <a:solidFill>
                <a:schemeClr val="bg1"/>
              </a:solidFill>
            </a:endParaRPr>
          </a:p>
          <a:p>
            <a:pPr lvl="1"/>
            <a:r>
              <a:rPr lang="en-GB" sz="2800" b="1" dirty="0">
                <a:solidFill>
                  <a:schemeClr val="bg1"/>
                </a:solidFill>
              </a:rPr>
              <a:t>Test cases at the boundary of each input</a:t>
            </a:r>
          </a:p>
          <a:p>
            <a:pPr marL="1200150" lvl="2" indent="-285750">
              <a:buFont typeface="Wingdings" panose="05000000000000000000" pitchFamily="2" charset="2"/>
              <a:buChar char="§"/>
            </a:pPr>
            <a:r>
              <a:rPr lang="en-GB" sz="2400" dirty="0">
                <a:solidFill>
                  <a:schemeClr val="bg1"/>
                </a:solidFill>
              </a:rPr>
              <a:t>Includes the following</a:t>
            </a:r>
          </a:p>
          <a:p>
            <a:pPr marL="1828800" lvl="3" indent="-457200">
              <a:buFont typeface="+mj-lt"/>
              <a:buAutoNum type="arabicPeriod"/>
            </a:pPr>
            <a:r>
              <a:rPr lang="en-GB" sz="2400" dirty="0">
                <a:solidFill>
                  <a:schemeClr val="bg1"/>
                </a:solidFill>
              </a:rPr>
              <a:t>At the boundary (where possible or if significant)</a:t>
            </a:r>
          </a:p>
          <a:p>
            <a:pPr marL="1828800" lvl="3" indent="-457200">
              <a:buFont typeface="+mj-lt"/>
              <a:buAutoNum type="arabicPeriod"/>
            </a:pPr>
            <a:r>
              <a:rPr lang="en-GB" sz="2400" dirty="0">
                <a:solidFill>
                  <a:schemeClr val="bg1"/>
                </a:solidFill>
              </a:rPr>
              <a:t>Just below the boundary</a:t>
            </a:r>
          </a:p>
          <a:p>
            <a:pPr marL="1828800" lvl="3" indent="-457200">
              <a:buFont typeface="+mj-lt"/>
              <a:buAutoNum type="arabicPeriod"/>
            </a:pPr>
            <a:r>
              <a:rPr lang="en-GB" sz="2400" dirty="0">
                <a:solidFill>
                  <a:schemeClr val="bg1"/>
                </a:solidFill>
              </a:rPr>
              <a:t>Just above the boundary</a:t>
            </a:r>
          </a:p>
        </p:txBody>
      </p:sp>
      <p:sp>
        <p:nvSpPr>
          <p:cNvPr id="4" name="Rectangle 1028"/>
          <p:cNvSpPr txBox="1">
            <a:spLocks noChangeArrowheads="1"/>
          </p:cNvSpPr>
          <p:nvPr/>
        </p:nvSpPr>
        <p:spPr>
          <a:xfrm>
            <a:off x="0" y="76200"/>
            <a:ext cx="9067800" cy="6858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1" i="0" u="none" strike="noStrike" kern="0" cap="none" spc="0" normalizeH="0" baseline="0" noProof="0" dirty="0">
                <a:ln>
                  <a:noFill/>
                </a:ln>
                <a:solidFill>
                  <a:srgbClr val="00CC99"/>
                </a:solidFill>
                <a:effectLst/>
                <a:uLnTx/>
                <a:uFillTx/>
                <a:latin typeface="+mj-lt"/>
                <a:ea typeface="+mj-ea"/>
                <a:cs typeface="+mj-cs"/>
              </a:rPr>
              <a:t>Boundary Value Testing (BV)</a:t>
            </a:r>
          </a:p>
        </p:txBody>
      </p:sp>
    </p:spTree>
    <p:extLst>
      <p:ext uri="{BB962C8B-B14F-4D97-AF65-F5344CB8AC3E}">
        <p14:creationId xmlns:p14="http://schemas.microsoft.com/office/powerpoint/2010/main" val="1900980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title"/>
          </p:nvPr>
        </p:nvSpPr>
        <p:spPr/>
        <p:txBody>
          <a:bodyPr>
            <a:normAutofit fontScale="90000"/>
          </a:bodyPr>
          <a:lstStyle/>
          <a:p>
            <a:r>
              <a:rPr lang="en-GB" kern="0" dirty="0"/>
              <a:t>EP &amp; BV</a:t>
            </a:r>
            <a:br>
              <a:rPr lang="en-GB" kern="0" dirty="0"/>
            </a:br>
            <a:endParaRPr lang="en-US" dirty="0"/>
          </a:p>
        </p:txBody>
      </p:sp>
      <p:sp>
        <p:nvSpPr>
          <p:cNvPr id="2" name="Pladsholder til slidenummer 1"/>
          <p:cNvSpPr>
            <a:spLocks noGrp="1"/>
          </p:cNvSpPr>
          <p:nvPr>
            <p:ph type="sldNum" sz="quarter" idx="12"/>
          </p:nvPr>
        </p:nvSpPr>
        <p:spPr/>
        <p:txBody>
          <a:bodyPr/>
          <a:lstStyle/>
          <a:p>
            <a:fld id="{C283157B-CDF1-492B-9A96-D9272214EDD6}" type="slidenum">
              <a:rPr lang="en-US" smtClean="0"/>
              <a:t>32</a:t>
            </a:fld>
            <a:endParaRPr lang="en-US" dirty="0"/>
          </a:p>
        </p:txBody>
      </p:sp>
      <p:sp>
        <p:nvSpPr>
          <p:cNvPr id="3" name="Pladsholder til dato 2"/>
          <p:cNvSpPr>
            <a:spLocks noGrp="1"/>
          </p:cNvSpPr>
          <p:nvPr>
            <p:ph type="dt" sz="half" idx="2"/>
          </p:nvPr>
        </p:nvSpPr>
        <p:spPr/>
        <p:txBody>
          <a:bodyPr/>
          <a:lstStyle/>
          <a:p>
            <a:fld id="{E6098F83-2D62-447C-A4AF-151ED0B70E7C}" type="datetime1">
              <a:rPr lang="en-US" smtClean="0"/>
              <a:t>5/30/2017</a:t>
            </a:fld>
            <a:endParaRPr lang="en-US"/>
          </a:p>
        </p:txBody>
      </p:sp>
      <p:grpSp>
        <p:nvGrpSpPr>
          <p:cNvPr id="37" name="Gruppe 36"/>
          <p:cNvGrpSpPr/>
          <p:nvPr/>
        </p:nvGrpSpPr>
        <p:grpSpPr>
          <a:xfrm>
            <a:off x="1562100" y="1196752"/>
            <a:ext cx="6019800" cy="2736304"/>
            <a:chOff x="1562100" y="2060848"/>
            <a:chExt cx="6019800" cy="2736304"/>
          </a:xfrm>
        </p:grpSpPr>
        <p:grpSp>
          <p:nvGrpSpPr>
            <p:cNvPr id="4" name="Group 4"/>
            <p:cNvGrpSpPr>
              <a:grpSpLocks/>
            </p:cNvGrpSpPr>
            <p:nvPr/>
          </p:nvGrpSpPr>
          <p:grpSpPr bwMode="auto">
            <a:xfrm>
              <a:off x="1562100" y="2060848"/>
              <a:ext cx="6019800" cy="685800"/>
              <a:chOff x="1152" y="3504"/>
              <a:chExt cx="3792" cy="432"/>
            </a:xfrm>
          </p:grpSpPr>
          <p:sp>
            <p:nvSpPr>
              <p:cNvPr id="5" name="Line 5"/>
              <p:cNvSpPr>
                <a:spLocks noChangeShapeType="1"/>
              </p:cNvSpPr>
              <p:nvPr/>
            </p:nvSpPr>
            <p:spPr bwMode="auto">
              <a:xfrm>
                <a:off x="1200" y="3600"/>
                <a:ext cx="3744" cy="0"/>
              </a:xfrm>
              <a:prstGeom prst="line">
                <a:avLst/>
              </a:prstGeom>
              <a:noFill/>
              <a:ln w="38100">
                <a:solidFill>
                  <a:schemeClr val="bg1">
                    <a:lumMod val="95000"/>
                  </a:schemeClr>
                </a:solidFill>
                <a:round/>
                <a:headEnd/>
                <a:tailEnd/>
              </a:ln>
            </p:spPr>
            <p:txBody>
              <a:bodyPr wrap="none" anchor="ctr"/>
              <a:lstStyle/>
              <a:p>
                <a:endParaRPr lang="da-DK"/>
              </a:p>
            </p:txBody>
          </p:sp>
          <p:sp>
            <p:nvSpPr>
              <p:cNvPr id="6" name="Line 6"/>
              <p:cNvSpPr>
                <a:spLocks noChangeShapeType="1"/>
              </p:cNvSpPr>
              <p:nvPr/>
            </p:nvSpPr>
            <p:spPr bwMode="auto">
              <a:xfrm>
                <a:off x="2160" y="3504"/>
                <a:ext cx="0" cy="242"/>
              </a:xfrm>
              <a:prstGeom prst="line">
                <a:avLst/>
              </a:prstGeom>
              <a:noFill/>
              <a:ln w="38100">
                <a:solidFill>
                  <a:schemeClr val="bg1">
                    <a:lumMod val="95000"/>
                  </a:schemeClr>
                </a:solidFill>
                <a:round/>
                <a:headEnd/>
                <a:tailEnd/>
              </a:ln>
            </p:spPr>
            <p:txBody>
              <a:bodyPr wrap="none" anchor="ctr"/>
              <a:lstStyle/>
              <a:p>
                <a:endParaRPr lang="da-DK"/>
              </a:p>
            </p:txBody>
          </p:sp>
          <p:sp>
            <p:nvSpPr>
              <p:cNvPr id="7" name="Line 7"/>
              <p:cNvSpPr>
                <a:spLocks noChangeShapeType="1"/>
              </p:cNvSpPr>
              <p:nvPr/>
            </p:nvSpPr>
            <p:spPr bwMode="auto">
              <a:xfrm>
                <a:off x="3792" y="3504"/>
                <a:ext cx="0" cy="242"/>
              </a:xfrm>
              <a:prstGeom prst="line">
                <a:avLst/>
              </a:prstGeom>
              <a:noFill/>
              <a:ln w="38100">
                <a:solidFill>
                  <a:schemeClr val="bg1">
                    <a:lumMod val="95000"/>
                  </a:schemeClr>
                </a:solidFill>
                <a:round/>
                <a:headEnd/>
                <a:tailEnd/>
              </a:ln>
            </p:spPr>
            <p:txBody>
              <a:bodyPr wrap="none" anchor="ctr"/>
              <a:lstStyle/>
              <a:p>
                <a:endParaRPr lang="da-DK"/>
              </a:p>
            </p:txBody>
          </p:sp>
          <p:sp>
            <p:nvSpPr>
              <p:cNvPr id="8" name="Text Box 8"/>
              <p:cNvSpPr txBox="1">
                <a:spLocks noChangeArrowheads="1"/>
              </p:cNvSpPr>
              <p:nvPr/>
            </p:nvSpPr>
            <p:spPr bwMode="auto">
              <a:xfrm>
                <a:off x="2448" y="3648"/>
                <a:ext cx="1008" cy="288"/>
              </a:xfrm>
              <a:prstGeom prst="rect">
                <a:avLst/>
              </a:prstGeom>
              <a:noFill/>
              <a:ln w="38100">
                <a:noFill/>
                <a:miter lim="800000"/>
                <a:headEnd/>
                <a:tailEnd/>
              </a:ln>
            </p:spPr>
            <p:txBody>
              <a:bodyPr>
                <a:spAutoFit/>
              </a:bodyPr>
              <a:lstStyle/>
              <a:p>
                <a:pPr algn="ctr">
                  <a:spcBef>
                    <a:spcPct val="50000"/>
                  </a:spcBef>
                  <a:buFontTx/>
                  <a:buNone/>
                </a:pPr>
                <a:r>
                  <a:rPr lang="en-US" sz="2400" b="1" dirty="0">
                    <a:solidFill>
                      <a:srgbClr val="569CD6"/>
                    </a:solidFill>
                  </a:rPr>
                  <a:t>Valid</a:t>
                </a:r>
                <a:endParaRPr lang="en-US" sz="2400" dirty="0">
                  <a:solidFill>
                    <a:srgbClr val="569CD6"/>
                  </a:solidFill>
                </a:endParaRPr>
              </a:p>
            </p:txBody>
          </p:sp>
          <p:sp>
            <p:nvSpPr>
              <p:cNvPr id="9" name="Text Box 9"/>
              <p:cNvSpPr txBox="1">
                <a:spLocks noChangeArrowheads="1"/>
              </p:cNvSpPr>
              <p:nvPr/>
            </p:nvSpPr>
            <p:spPr bwMode="auto">
              <a:xfrm>
                <a:off x="1152" y="3648"/>
                <a:ext cx="912" cy="288"/>
              </a:xfrm>
              <a:prstGeom prst="rect">
                <a:avLst/>
              </a:prstGeom>
              <a:noFill/>
              <a:ln w="38100">
                <a:noFill/>
                <a:miter lim="800000"/>
                <a:headEnd/>
                <a:tailEnd/>
              </a:ln>
            </p:spPr>
            <p:txBody>
              <a:bodyPr>
                <a:spAutoFit/>
              </a:bodyPr>
              <a:lstStyle/>
              <a:p>
                <a:pPr algn="ctr">
                  <a:spcBef>
                    <a:spcPct val="50000"/>
                  </a:spcBef>
                  <a:buFontTx/>
                  <a:buNone/>
                </a:pPr>
                <a:r>
                  <a:rPr lang="en-US" sz="2400" b="1" dirty="0">
                    <a:solidFill>
                      <a:srgbClr val="569CD6"/>
                    </a:solidFill>
                  </a:rPr>
                  <a:t>Invalid</a:t>
                </a:r>
                <a:endParaRPr lang="en-US" sz="2400" dirty="0">
                  <a:solidFill>
                    <a:srgbClr val="569CD6"/>
                  </a:solidFill>
                </a:endParaRPr>
              </a:p>
            </p:txBody>
          </p:sp>
          <p:sp>
            <p:nvSpPr>
              <p:cNvPr id="10" name="Text Box 10"/>
              <p:cNvSpPr txBox="1">
                <a:spLocks noChangeArrowheads="1"/>
              </p:cNvSpPr>
              <p:nvPr/>
            </p:nvSpPr>
            <p:spPr bwMode="auto">
              <a:xfrm>
                <a:off x="3936" y="3648"/>
                <a:ext cx="912" cy="288"/>
              </a:xfrm>
              <a:prstGeom prst="rect">
                <a:avLst/>
              </a:prstGeom>
              <a:noFill/>
              <a:ln w="38100">
                <a:noFill/>
                <a:miter lim="800000"/>
                <a:headEnd/>
                <a:tailEnd/>
              </a:ln>
            </p:spPr>
            <p:txBody>
              <a:bodyPr>
                <a:spAutoFit/>
              </a:bodyPr>
              <a:lstStyle/>
              <a:p>
                <a:pPr algn="ctr">
                  <a:spcBef>
                    <a:spcPct val="50000"/>
                  </a:spcBef>
                  <a:buFontTx/>
                  <a:buNone/>
                </a:pPr>
                <a:r>
                  <a:rPr lang="en-US" sz="2400" b="1">
                    <a:solidFill>
                      <a:srgbClr val="569CD6"/>
                    </a:solidFill>
                  </a:rPr>
                  <a:t>Invalid</a:t>
                </a:r>
                <a:endParaRPr lang="en-US" sz="2400">
                  <a:solidFill>
                    <a:srgbClr val="569CD6"/>
                  </a:solidFill>
                </a:endParaRPr>
              </a:p>
            </p:txBody>
          </p:sp>
        </p:grpSp>
        <p:cxnSp>
          <p:nvCxnSpPr>
            <p:cNvPr id="14" name="Lige pilforbindelse 13"/>
            <p:cNvCxnSpPr>
              <a:cxnSpLocks/>
            </p:cNvCxnSpPr>
            <p:nvPr/>
          </p:nvCxnSpPr>
          <p:spPr>
            <a:xfrm>
              <a:off x="3059832" y="2289448"/>
              <a:ext cx="0" cy="250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Lige pilforbindelse 14"/>
            <p:cNvCxnSpPr>
              <a:cxnSpLocks/>
            </p:cNvCxnSpPr>
            <p:nvPr/>
          </p:nvCxnSpPr>
          <p:spPr>
            <a:xfrm>
              <a:off x="3275856" y="2289448"/>
              <a:ext cx="0" cy="2507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Lige pilforbindelse 15"/>
            <p:cNvCxnSpPr>
              <a:cxnSpLocks/>
            </p:cNvCxnSpPr>
            <p:nvPr/>
          </p:nvCxnSpPr>
          <p:spPr>
            <a:xfrm>
              <a:off x="5652120" y="2252935"/>
              <a:ext cx="0" cy="2544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Lige pilforbindelse 16"/>
            <p:cNvCxnSpPr>
              <a:cxnSpLocks/>
            </p:cNvCxnSpPr>
            <p:nvPr/>
          </p:nvCxnSpPr>
          <p:spPr>
            <a:xfrm>
              <a:off x="5868144" y="2252935"/>
              <a:ext cx="0" cy="2544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Lige pilforbindelse 22"/>
            <p:cNvCxnSpPr/>
            <p:nvPr/>
          </p:nvCxnSpPr>
          <p:spPr>
            <a:xfrm>
              <a:off x="3162300" y="2518048"/>
              <a:ext cx="0" cy="22791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Lige pilforbindelse 24"/>
            <p:cNvCxnSpPr/>
            <p:nvPr/>
          </p:nvCxnSpPr>
          <p:spPr>
            <a:xfrm>
              <a:off x="5753100" y="2518048"/>
              <a:ext cx="0" cy="22791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Lige pilforbindelse 26"/>
            <p:cNvCxnSpPr>
              <a:cxnSpLocks/>
            </p:cNvCxnSpPr>
            <p:nvPr/>
          </p:nvCxnSpPr>
          <p:spPr>
            <a:xfrm>
              <a:off x="2286000" y="2826647"/>
              <a:ext cx="0" cy="60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Lige pilforbindelse 27"/>
            <p:cNvCxnSpPr>
              <a:cxnSpLocks/>
            </p:cNvCxnSpPr>
            <p:nvPr/>
          </p:nvCxnSpPr>
          <p:spPr>
            <a:xfrm>
              <a:off x="4419601" y="2826647"/>
              <a:ext cx="8383" cy="60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Lige pilforbindelse 28"/>
            <p:cNvCxnSpPr>
              <a:cxnSpLocks/>
            </p:cNvCxnSpPr>
            <p:nvPr/>
          </p:nvCxnSpPr>
          <p:spPr>
            <a:xfrm>
              <a:off x="6705600" y="2826647"/>
              <a:ext cx="0" cy="602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 name="Tekstfelt 37"/>
          <p:cNvSpPr txBox="1"/>
          <p:nvPr/>
        </p:nvSpPr>
        <p:spPr>
          <a:xfrm>
            <a:off x="1437387" y="2560590"/>
            <a:ext cx="1745231" cy="923330"/>
          </a:xfrm>
          <a:prstGeom prst="rect">
            <a:avLst/>
          </a:prstGeom>
          <a:noFill/>
        </p:spPr>
        <p:txBody>
          <a:bodyPr wrap="square" rtlCol="0">
            <a:spAutoFit/>
          </a:bodyPr>
          <a:lstStyle/>
          <a:p>
            <a:pPr algn="ctr"/>
            <a:r>
              <a:rPr lang="en-US" dirty="0">
                <a:solidFill>
                  <a:schemeClr val="bg1"/>
                </a:solidFill>
              </a:rPr>
              <a:t>Equivalence Partition </a:t>
            </a:r>
          </a:p>
          <a:p>
            <a:pPr algn="ctr"/>
            <a:r>
              <a:rPr lang="en-US" dirty="0">
                <a:solidFill>
                  <a:schemeClr val="bg1"/>
                </a:solidFill>
              </a:rPr>
              <a:t>Test</a:t>
            </a:r>
          </a:p>
        </p:txBody>
      </p:sp>
      <p:sp>
        <p:nvSpPr>
          <p:cNvPr id="43" name="Tekstfelt 42"/>
          <p:cNvSpPr txBox="1"/>
          <p:nvPr/>
        </p:nvSpPr>
        <p:spPr>
          <a:xfrm>
            <a:off x="2539574" y="3975521"/>
            <a:ext cx="1245451" cy="923330"/>
          </a:xfrm>
          <a:prstGeom prst="rect">
            <a:avLst/>
          </a:prstGeom>
          <a:noFill/>
        </p:spPr>
        <p:txBody>
          <a:bodyPr wrap="square" rtlCol="0">
            <a:spAutoFit/>
          </a:bodyPr>
          <a:lstStyle/>
          <a:p>
            <a:pPr algn="ctr"/>
            <a:r>
              <a:rPr lang="en-US" dirty="0">
                <a:solidFill>
                  <a:schemeClr val="bg1"/>
                </a:solidFill>
              </a:rPr>
              <a:t>Boundary Value Tests</a:t>
            </a:r>
          </a:p>
        </p:txBody>
      </p:sp>
      <p:sp>
        <p:nvSpPr>
          <p:cNvPr id="44" name="Tekstfelt 43"/>
          <p:cNvSpPr txBox="1"/>
          <p:nvPr/>
        </p:nvSpPr>
        <p:spPr>
          <a:xfrm>
            <a:off x="5130374" y="3975521"/>
            <a:ext cx="1245451" cy="923330"/>
          </a:xfrm>
          <a:prstGeom prst="rect">
            <a:avLst/>
          </a:prstGeom>
          <a:noFill/>
        </p:spPr>
        <p:txBody>
          <a:bodyPr wrap="square" rtlCol="0">
            <a:spAutoFit/>
          </a:bodyPr>
          <a:lstStyle/>
          <a:p>
            <a:pPr algn="ctr"/>
            <a:r>
              <a:rPr lang="en-US" dirty="0">
                <a:solidFill>
                  <a:schemeClr val="bg1"/>
                </a:solidFill>
              </a:rPr>
              <a:t>Boundary Value Tests</a:t>
            </a:r>
          </a:p>
        </p:txBody>
      </p:sp>
      <p:sp>
        <p:nvSpPr>
          <p:cNvPr id="45" name="Tekstfelt 44"/>
          <p:cNvSpPr txBox="1"/>
          <p:nvPr/>
        </p:nvSpPr>
        <p:spPr>
          <a:xfrm>
            <a:off x="3546984" y="2577770"/>
            <a:ext cx="1745231" cy="923330"/>
          </a:xfrm>
          <a:prstGeom prst="rect">
            <a:avLst/>
          </a:prstGeom>
          <a:noFill/>
        </p:spPr>
        <p:txBody>
          <a:bodyPr wrap="square" rtlCol="0">
            <a:spAutoFit/>
          </a:bodyPr>
          <a:lstStyle/>
          <a:p>
            <a:pPr algn="ctr"/>
            <a:r>
              <a:rPr lang="en-US" dirty="0">
                <a:solidFill>
                  <a:schemeClr val="bg1"/>
                </a:solidFill>
              </a:rPr>
              <a:t>Equivalence Partition </a:t>
            </a:r>
          </a:p>
          <a:p>
            <a:pPr algn="ctr"/>
            <a:r>
              <a:rPr lang="en-US" dirty="0">
                <a:solidFill>
                  <a:schemeClr val="bg1"/>
                </a:solidFill>
              </a:rPr>
              <a:t>Test</a:t>
            </a:r>
          </a:p>
        </p:txBody>
      </p:sp>
      <p:sp>
        <p:nvSpPr>
          <p:cNvPr id="46" name="Tekstfelt 45"/>
          <p:cNvSpPr txBox="1"/>
          <p:nvPr/>
        </p:nvSpPr>
        <p:spPr>
          <a:xfrm>
            <a:off x="5836669" y="2569294"/>
            <a:ext cx="1745231" cy="923330"/>
          </a:xfrm>
          <a:prstGeom prst="rect">
            <a:avLst/>
          </a:prstGeom>
          <a:noFill/>
        </p:spPr>
        <p:txBody>
          <a:bodyPr wrap="square" rtlCol="0">
            <a:spAutoFit/>
          </a:bodyPr>
          <a:lstStyle/>
          <a:p>
            <a:pPr algn="ctr"/>
            <a:r>
              <a:rPr lang="en-US" dirty="0">
                <a:solidFill>
                  <a:schemeClr val="bg1"/>
                </a:solidFill>
              </a:rPr>
              <a:t>Equivalence Partition </a:t>
            </a:r>
          </a:p>
          <a:p>
            <a:pPr algn="ctr"/>
            <a:r>
              <a:rPr lang="en-US" dirty="0">
                <a:solidFill>
                  <a:schemeClr val="bg1"/>
                </a:solidFill>
              </a:rPr>
              <a:t>Test</a:t>
            </a:r>
          </a:p>
        </p:txBody>
      </p:sp>
      <p:sp>
        <p:nvSpPr>
          <p:cNvPr id="48" name="Tekstfelt 47"/>
          <p:cNvSpPr txBox="1"/>
          <p:nvPr/>
        </p:nvSpPr>
        <p:spPr>
          <a:xfrm>
            <a:off x="457200" y="5373216"/>
            <a:ext cx="8147249" cy="646331"/>
          </a:xfrm>
          <a:prstGeom prst="rect">
            <a:avLst/>
          </a:prstGeom>
          <a:noFill/>
        </p:spPr>
        <p:txBody>
          <a:bodyPr wrap="square" rtlCol="0">
            <a:spAutoFit/>
          </a:bodyPr>
          <a:lstStyle/>
          <a:p>
            <a:r>
              <a:rPr lang="en-US" dirty="0">
                <a:solidFill>
                  <a:srgbClr val="FF0000"/>
                </a:solidFill>
              </a:rPr>
              <a:t>Note: </a:t>
            </a:r>
            <a:r>
              <a:rPr lang="en-US" dirty="0">
                <a:solidFill>
                  <a:schemeClr val="bg1"/>
                </a:solidFill>
              </a:rPr>
              <a:t>The boundary test on the boundary should only be done if possible or significant</a:t>
            </a:r>
          </a:p>
        </p:txBody>
      </p:sp>
    </p:spTree>
    <p:extLst>
      <p:ext uri="{BB962C8B-B14F-4D97-AF65-F5344CB8AC3E}">
        <p14:creationId xmlns:p14="http://schemas.microsoft.com/office/powerpoint/2010/main" val="137272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lvl="0" fontAlgn="base">
              <a:spcAft>
                <a:spcPct val="0"/>
              </a:spcAft>
              <a:defRPr/>
            </a:pPr>
            <a:r>
              <a:rPr lang="en-GB" kern="0" dirty="0"/>
              <a:t>Combinatorial - All Pairs</a:t>
            </a:r>
          </a:p>
        </p:txBody>
      </p:sp>
      <p:sp>
        <p:nvSpPr>
          <p:cNvPr id="2" name="Pladsholder til slidenummer 1"/>
          <p:cNvSpPr>
            <a:spLocks noGrp="1"/>
          </p:cNvSpPr>
          <p:nvPr>
            <p:ph type="sldNum" sz="quarter" idx="12"/>
          </p:nvPr>
        </p:nvSpPr>
        <p:spPr/>
        <p:txBody>
          <a:bodyPr/>
          <a:lstStyle/>
          <a:p>
            <a:fld id="{C283157B-CDF1-492B-9A96-D9272214EDD6}" type="slidenum">
              <a:rPr lang="en-US" smtClean="0"/>
              <a:t>33</a:t>
            </a:fld>
            <a:endParaRPr lang="en-US" dirty="0"/>
          </a:p>
        </p:txBody>
      </p:sp>
      <p:sp>
        <p:nvSpPr>
          <p:cNvPr id="3" name="Pladsholder til dato 2"/>
          <p:cNvSpPr>
            <a:spLocks noGrp="1"/>
          </p:cNvSpPr>
          <p:nvPr>
            <p:ph type="dt" sz="half" idx="2"/>
          </p:nvPr>
        </p:nvSpPr>
        <p:spPr/>
        <p:txBody>
          <a:bodyPr/>
          <a:lstStyle/>
          <a:p>
            <a:fld id="{E6098F83-2D62-447C-A4AF-151ED0B70E7C}" type="datetime1">
              <a:rPr lang="en-US" smtClean="0"/>
              <a:t>5/30/2017</a:t>
            </a:fld>
            <a:endParaRPr lang="en-US"/>
          </a:p>
        </p:txBody>
      </p:sp>
      <p:pic>
        <p:nvPicPr>
          <p:cNvPr id="6" name="Billede 5"/>
          <p:cNvPicPr>
            <a:picLocks noChangeAspect="1"/>
          </p:cNvPicPr>
          <p:nvPr/>
        </p:nvPicPr>
        <p:blipFill>
          <a:blip r:embed="rId2"/>
          <a:stretch>
            <a:fillRect/>
          </a:stretch>
        </p:blipFill>
        <p:spPr>
          <a:xfrm>
            <a:off x="100012" y="1662112"/>
            <a:ext cx="8943975" cy="3533775"/>
          </a:xfrm>
          <a:prstGeom prst="rect">
            <a:avLst/>
          </a:prstGeom>
          <a:ln>
            <a:solidFill>
              <a:srgbClr val="569CD6"/>
            </a:solidFill>
          </a:ln>
        </p:spPr>
      </p:pic>
    </p:spTree>
    <p:extLst>
      <p:ext uri="{BB962C8B-B14F-4D97-AF65-F5344CB8AC3E}">
        <p14:creationId xmlns:p14="http://schemas.microsoft.com/office/powerpoint/2010/main" val="1214673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kern="0" dirty="0"/>
              <a:t>Combinatorial - All Pairs</a:t>
            </a:r>
            <a:endParaRPr lang="da-DK"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34</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pic>
        <p:nvPicPr>
          <p:cNvPr id="6" name="Billede 5"/>
          <p:cNvPicPr>
            <a:picLocks noChangeAspect="1"/>
          </p:cNvPicPr>
          <p:nvPr/>
        </p:nvPicPr>
        <p:blipFill>
          <a:blip r:embed="rId2"/>
          <a:stretch>
            <a:fillRect/>
          </a:stretch>
        </p:blipFill>
        <p:spPr>
          <a:xfrm>
            <a:off x="2190147" y="1120403"/>
            <a:ext cx="5046149" cy="5310411"/>
          </a:xfrm>
          <a:prstGeom prst="rect">
            <a:avLst/>
          </a:prstGeom>
          <a:ln>
            <a:solidFill>
              <a:srgbClr val="569CD6"/>
            </a:solidFill>
          </a:ln>
        </p:spPr>
      </p:pic>
      <p:cxnSp>
        <p:nvCxnSpPr>
          <p:cNvPr id="14" name="Lige forbindelse 13"/>
          <p:cNvCxnSpPr/>
          <p:nvPr/>
        </p:nvCxnSpPr>
        <p:spPr>
          <a:xfrm>
            <a:off x="4139952" y="2204864"/>
            <a:ext cx="2880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Lige forbindelse 15"/>
          <p:cNvCxnSpPr/>
          <p:nvPr/>
        </p:nvCxnSpPr>
        <p:spPr>
          <a:xfrm>
            <a:off x="5148064" y="2348880"/>
            <a:ext cx="3600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98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afrundede hjørner 6"/>
          <p:cNvSpPr/>
          <p:nvPr/>
        </p:nvSpPr>
        <p:spPr>
          <a:xfrm>
            <a:off x="683568" y="1124744"/>
            <a:ext cx="7776864" cy="3168352"/>
          </a:xfrm>
          <a:prstGeom prst="roundRect">
            <a:avLst>
              <a:gd name="adj" fmla="val 5389"/>
            </a:avLst>
          </a:prstGeom>
          <a:solidFill>
            <a:schemeClr val="bg1">
              <a:lumMod val="95000"/>
            </a:schemeClr>
          </a:solidFill>
          <a:ln>
            <a:solidFill>
              <a:srgbClr val="569CD6"/>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da-DK"/>
          </a:p>
        </p:txBody>
      </p:sp>
      <p:sp>
        <p:nvSpPr>
          <p:cNvPr id="2" name="Pladsholder til diasnummer 1"/>
          <p:cNvSpPr>
            <a:spLocks noGrp="1"/>
          </p:cNvSpPr>
          <p:nvPr>
            <p:ph type="sldNum" sz="quarter" idx="11"/>
          </p:nvPr>
        </p:nvSpPr>
        <p:spPr/>
        <p:txBody>
          <a:bodyPr/>
          <a:lstStyle/>
          <a:p>
            <a:fld id="{D5D153BB-BEDE-48BE-8E6E-EE91A8192FED}" type="slidenum">
              <a:rPr lang="en-GB" smtClean="0"/>
              <a:pPr/>
              <a:t>35</a:t>
            </a:fld>
            <a:endParaRPr lang="en-GB" sz="1400"/>
          </a:p>
        </p:txBody>
      </p:sp>
      <p:graphicFrame>
        <p:nvGraphicFramePr>
          <p:cNvPr id="3" name="Object 8"/>
          <p:cNvGraphicFramePr>
            <a:graphicFrameLocks noChangeAspect="1"/>
          </p:cNvGraphicFramePr>
          <p:nvPr/>
        </p:nvGraphicFramePr>
        <p:xfrm>
          <a:off x="838200" y="1371600"/>
          <a:ext cx="7467600" cy="2765425"/>
        </p:xfrm>
        <a:graphic>
          <a:graphicData uri="http://schemas.openxmlformats.org/presentationml/2006/ole">
            <mc:AlternateContent xmlns:mc="http://schemas.openxmlformats.org/markup-compatibility/2006">
              <mc:Choice xmlns:v="urn:schemas-microsoft-com:vml" Requires="v">
                <p:oleObj spid="_x0000_s1028" name="Worksheet" r:id="rId3" imgW="7818840" imgH="2508840" progId="Excel.Sheet.8">
                  <p:embed/>
                </p:oleObj>
              </mc:Choice>
              <mc:Fallback>
                <p:oleObj name="Worksheet" r:id="rId3" imgW="7818840" imgH="2508840" progId="Excel.Sheet.8">
                  <p:embed/>
                  <p:pic>
                    <p:nvPicPr>
                      <p:cNvPr id="3"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371600"/>
                        <a:ext cx="7467600"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12"/>
          <p:cNvSpPr txBox="1">
            <a:spLocks noChangeArrowheads="1"/>
          </p:cNvSpPr>
          <p:nvPr/>
        </p:nvSpPr>
        <p:spPr>
          <a:xfrm>
            <a:off x="457200" y="4654550"/>
            <a:ext cx="8229600" cy="1219200"/>
          </a:xfrm>
          <a:prstGeom prst="rect">
            <a:avLst/>
          </a:prstGeom>
          <a:noFill/>
        </p:spPr>
        <p:txBody>
          <a:bodyPr/>
          <a:lstStyle/>
          <a:p>
            <a:r>
              <a:rPr lang="en-GB" sz="2800" dirty="0">
                <a:solidFill>
                  <a:schemeClr val="bg1"/>
                </a:solidFill>
              </a:rPr>
              <a:t>From an automobile insurance company</a:t>
            </a:r>
          </a:p>
        </p:txBody>
      </p:sp>
      <p:sp>
        <p:nvSpPr>
          <p:cNvPr id="6" name="Rectangle 365"/>
          <p:cNvSpPr txBox="1">
            <a:spLocks noChangeArrowheads="1"/>
          </p:cNvSpPr>
          <p:nvPr/>
        </p:nvSpPr>
        <p:spPr>
          <a:xfrm>
            <a:off x="0" y="76200"/>
            <a:ext cx="9067800" cy="6858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200" b="1" i="0" u="none" strike="noStrike" kern="0" cap="none" spc="0" normalizeH="0" baseline="0" noProof="0" dirty="0">
                <a:ln>
                  <a:noFill/>
                </a:ln>
                <a:solidFill>
                  <a:srgbClr val="00CC99"/>
                </a:solidFill>
                <a:effectLst/>
                <a:uLnTx/>
                <a:uFillTx/>
                <a:latin typeface="+mj-lt"/>
                <a:ea typeface="+mj-ea"/>
                <a:cs typeface="+mj-cs"/>
              </a:rPr>
              <a:t>Example Decision Table</a:t>
            </a:r>
          </a:p>
        </p:txBody>
      </p:sp>
    </p:spTree>
    <p:extLst>
      <p:ext uri="{BB962C8B-B14F-4D97-AF65-F5344CB8AC3E}">
        <p14:creationId xmlns:p14="http://schemas.microsoft.com/office/powerpoint/2010/main" val="4073035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a-DK" dirty="0"/>
              <a:t>Note</a:t>
            </a:r>
          </a:p>
        </p:txBody>
      </p:sp>
      <p:sp>
        <p:nvSpPr>
          <p:cNvPr id="5" name="Pladsholder til indhold 4"/>
          <p:cNvSpPr>
            <a:spLocks noGrp="1"/>
          </p:cNvSpPr>
          <p:nvPr>
            <p:ph idx="1"/>
          </p:nvPr>
        </p:nvSpPr>
        <p:spPr/>
        <p:txBody>
          <a:bodyPr/>
          <a:lstStyle/>
          <a:p>
            <a:r>
              <a:rPr lang="en-US" dirty="0"/>
              <a:t>All black box tests should be traceable back to a specification. </a:t>
            </a:r>
          </a:p>
          <a:p>
            <a:endParaRPr lang="en-US" dirty="0"/>
          </a:p>
          <a:p>
            <a:r>
              <a:rPr lang="en-US" dirty="0"/>
              <a:t>Black box testing is also called specification based testing </a:t>
            </a:r>
          </a:p>
        </p:txBody>
      </p:sp>
      <p:sp>
        <p:nvSpPr>
          <p:cNvPr id="2" name="Pladsholder til slidenummer 1"/>
          <p:cNvSpPr>
            <a:spLocks noGrp="1"/>
          </p:cNvSpPr>
          <p:nvPr>
            <p:ph type="sldNum" sz="quarter" idx="12"/>
          </p:nvPr>
        </p:nvSpPr>
        <p:spPr/>
        <p:txBody>
          <a:bodyPr/>
          <a:lstStyle/>
          <a:p>
            <a:fld id="{C283157B-CDF1-492B-9A96-D9272214EDD6}" type="slidenum">
              <a:rPr lang="en-US" smtClean="0"/>
              <a:t>36</a:t>
            </a:fld>
            <a:endParaRPr lang="en-US" dirty="0"/>
          </a:p>
        </p:txBody>
      </p:sp>
      <p:sp>
        <p:nvSpPr>
          <p:cNvPr id="3" name="Pladsholder til dato 2"/>
          <p:cNvSpPr>
            <a:spLocks noGrp="1"/>
          </p:cNvSpPr>
          <p:nvPr>
            <p:ph type="dt" sz="half" idx="2"/>
          </p:nvPr>
        </p:nvSpPr>
        <p:spPr/>
        <p:txBody>
          <a:bodyPr/>
          <a:lstStyle/>
          <a:p>
            <a:fld id="{E6098F83-2D62-447C-A4AF-151ED0B70E7C}" type="datetime1">
              <a:rPr lang="en-US" smtClean="0"/>
              <a:t>5/30/2017</a:t>
            </a:fld>
            <a:endParaRPr lang="en-US"/>
          </a:p>
        </p:txBody>
      </p:sp>
    </p:spTree>
    <p:extLst>
      <p:ext uri="{BB962C8B-B14F-4D97-AF65-F5344CB8AC3E}">
        <p14:creationId xmlns:p14="http://schemas.microsoft.com/office/powerpoint/2010/main" val="4044206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tekst 8"/>
          <p:cNvSpPr>
            <a:spLocks noGrp="1"/>
          </p:cNvSpPr>
          <p:nvPr>
            <p:ph type="body" sz="quarter" idx="14"/>
          </p:nvPr>
        </p:nvSpPr>
        <p:spPr/>
        <p:txBody>
          <a:bodyPr>
            <a:normAutofit fontScale="92500" lnSpcReduction="10000"/>
          </a:bodyPr>
          <a:lstStyle/>
          <a:p>
            <a:endParaRPr lang="da-DK"/>
          </a:p>
        </p:txBody>
      </p:sp>
      <p:sp>
        <p:nvSpPr>
          <p:cNvPr id="8" name="Pladsholder til tekst 7"/>
          <p:cNvSpPr>
            <a:spLocks noGrp="1"/>
          </p:cNvSpPr>
          <p:nvPr>
            <p:ph type="body" sz="quarter" idx="13"/>
          </p:nvPr>
        </p:nvSpPr>
        <p:spPr/>
        <p:txBody>
          <a:bodyPr>
            <a:normAutofit fontScale="92500" lnSpcReduction="10000"/>
          </a:bodyPr>
          <a:lstStyle/>
          <a:p>
            <a:endParaRPr lang="da-DK"/>
          </a:p>
        </p:txBody>
      </p:sp>
      <p:sp>
        <p:nvSpPr>
          <p:cNvPr id="6" name="Titel 5"/>
          <p:cNvSpPr>
            <a:spLocks noGrp="1"/>
          </p:cNvSpPr>
          <p:nvPr>
            <p:ph type="title"/>
          </p:nvPr>
        </p:nvSpPr>
        <p:spPr/>
        <p:txBody>
          <a:bodyPr/>
          <a:lstStyle/>
          <a:p>
            <a:r>
              <a:rPr lang="da-DK" dirty="0"/>
              <a:t>Test Automation</a:t>
            </a:r>
          </a:p>
        </p:txBody>
      </p:sp>
      <p:sp>
        <p:nvSpPr>
          <p:cNvPr id="7" name="Pladsholder til tekst 6"/>
          <p:cNvSpPr>
            <a:spLocks noGrp="1"/>
          </p:cNvSpPr>
          <p:nvPr>
            <p:ph type="body" idx="1"/>
          </p:nvPr>
        </p:nvSpPr>
        <p:spPr/>
        <p:txBody>
          <a:bodyPr/>
          <a:lstStyle/>
          <a:p>
            <a:endParaRPr lang="da-DK"/>
          </a:p>
        </p:txBody>
      </p:sp>
      <p:sp>
        <p:nvSpPr>
          <p:cNvPr id="4" name="Pladsholder til slidenummer 3"/>
          <p:cNvSpPr>
            <a:spLocks noGrp="1"/>
          </p:cNvSpPr>
          <p:nvPr>
            <p:ph type="sldNum" sz="quarter" idx="12"/>
          </p:nvPr>
        </p:nvSpPr>
        <p:spPr/>
        <p:txBody>
          <a:bodyPr/>
          <a:lstStyle/>
          <a:p>
            <a:fld id="{C283157B-CDF1-492B-9A96-D9272214EDD6}" type="slidenum">
              <a:rPr lang="en-US" smtClean="0"/>
              <a:pPr/>
              <a:t>37</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3720412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a-DK" dirty="0" err="1"/>
              <a:t>Capture</a:t>
            </a:r>
            <a:r>
              <a:rPr lang="da-DK" dirty="0"/>
              <a:t>, Edit &amp; </a:t>
            </a:r>
            <a:r>
              <a:rPr lang="da-DK" dirty="0" err="1"/>
              <a:t>Replay</a:t>
            </a:r>
            <a:endParaRPr lang="en-US" dirty="0"/>
          </a:p>
        </p:txBody>
      </p:sp>
      <p:sp>
        <p:nvSpPr>
          <p:cNvPr id="9" name="Pladsholder til indhold 8"/>
          <p:cNvSpPr>
            <a:spLocks noGrp="1"/>
          </p:cNvSpPr>
          <p:nvPr>
            <p:ph idx="1"/>
          </p:nvPr>
        </p:nvSpPr>
        <p:spPr/>
        <p:txBody>
          <a:bodyPr>
            <a:normAutofit/>
          </a:bodyPr>
          <a:lstStyle/>
          <a:p>
            <a:r>
              <a:rPr lang="en-US" dirty="0"/>
              <a:t>User actions from GUI are captured and saved in the scripting language </a:t>
            </a:r>
          </a:p>
          <a:p>
            <a:r>
              <a:rPr lang="en-US" dirty="0"/>
              <a:t>Script is edited to manage different situations </a:t>
            </a:r>
          </a:p>
          <a:p>
            <a:r>
              <a:rPr lang="en-US" dirty="0"/>
              <a:t>The scripts are replayed </a:t>
            </a:r>
          </a:p>
          <a:p>
            <a:r>
              <a:rPr lang="en-US" dirty="0"/>
              <a:t>Results are verified by the script and/or manually </a:t>
            </a:r>
          </a:p>
          <a:p>
            <a:endParaRPr lang="en-US" dirty="0"/>
          </a:p>
        </p:txBody>
      </p:sp>
      <p:sp>
        <p:nvSpPr>
          <p:cNvPr id="6" name="Pladsholder til slidenummer 5"/>
          <p:cNvSpPr>
            <a:spLocks noGrp="1"/>
          </p:cNvSpPr>
          <p:nvPr>
            <p:ph type="sldNum" sz="quarter" idx="12"/>
          </p:nvPr>
        </p:nvSpPr>
        <p:spPr/>
        <p:txBody>
          <a:bodyPr/>
          <a:lstStyle/>
          <a:p>
            <a:fld id="{C283157B-CDF1-492B-9A96-D9272214EDD6}" type="slidenum">
              <a:rPr lang="en-US" smtClean="0"/>
              <a:t>38</a:t>
            </a:fld>
            <a:endParaRPr lang="en-US" dirty="0"/>
          </a:p>
        </p:txBody>
      </p:sp>
      <p:sp>
        <p:nvSpPr>
          <p:cNvPr id="7" name="Pladsholder til dato 6"/>
          <p:cNvSpPr>
            <a:spLocks noGrp="1"/>
          </p:cNvSpPr>
          <p:nvPr>
            <p:ph type="dt" sz="half" idx="2"/>
          </p:nvPr>
        </p:nvSpPr>
        <p:spPr/>
        <p:txBody>
          <a:bodyPr/>
          <a:lstStyle/>
          <a:p>
            <a:fld id="{E6098F83-2D62-447C-A4AF-151ED0B70E7C}" type="datetime1">
              <a:rPr lang="en-US" smtClean="0"/>
              <a:t>5/30/2017</a:t>
            </a:fld>
            <a:endParaRPr lang="en-US"/>
          </a:p>
        </p:txBody>
      </p:sp>
    </p:spTree>
    <p:extLst>
      <p:ext uri="{BB962C8B-B14F-4D97-AF65-F5344CB8AC3E}">
        <p14:creationId xmlns:p14="http://schemas.microsoft.com/office/powerpoint/2010/main" val="1420696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57200" y="274638"/>
            <a:ext cx="8229600" cy="1143000"/>
          </a:xfrm>
        </p:spPr>
        <p:txBody>
          <a:bodyPr/>
          <a:lstStyle/>
          <a:p>
            <a:r>
              <a:rPr lang="da-DK" dirty="0"/>
              <a:t>Data Driven Automation</a:t>
            </a:r>
            <a:endParaRPr lang="en-US" dirty="0"/>
          </a:p>
        </p:txBody>
      </p:sp>
      <p:sp>
        <p:nvSpPr>
          <p:cNvPr id="6" name="Pladsholder til slidenummer 5"/>
          <p:cNvSpPr>
            <a:spLocks noGrp="1"/>
          </p:cNvSpPr>
          <p:nvPr>
            <p:ph type="sldNum" sz="quarter" idx="12"/>
          </p:nvPr>
        </p:nvSpPr>
        <p:spPr/>
        <p:txBody>
          <a:bodyPr/>
          <a:lstStyle/>
          <a:p>
            <a:fld id="{C283157B-CDF1-492B-9A96-D9272214EDD6}" type="slidenum">
              <a:rPr lang="en-US" smtClean="0"/>
              <a:t>39</a:t>
            </a:fld>
            <a:endParaRPr lang="en-US" dirty="0"/>
          </a:p>
        </p:txBody>
      </p:sp>
      <p:sp>
        <p:nvSpPr>
          <p:cNvPr id="7" name="Pladsholder til dato 6"/>
          <p:cNvSpPr>
            <a:spLocks noGrp="1"/>
          </p:cNvSpPr>
          <p:nvPr>
            <p:ph type="dt" sz="half" idx="2"/>
          </p:nvPr>
        </p:nvSpPr>
        <p:spPr/>
        <p:txBody>
          <a:bodyPr/>
          <a:lstStyle/>
          <a:p>
            <a:fld id="{E6098F83-2D62-447C-A4AF-151ED0B70E7C}" type="datetime1">
              <a:rPr lang="en-US" smtClean="0"/>
              <a:t>5/30/2017</a:t>
            </a:fld>
            <a:endParaRPr lang="en-US"/>
          </a:p>
        </p:txBody>
      </p:sp>
      <p:grpSp>
        <p:nvGrpSpPr>
          <p:cNvPr id="26" name="Gruppe 25"/>
          <p:cNvGrpSpPr/>
          <p:nvPr/>
        </p:nvGrpSpPr>
        <p:grpSpPr>
          <a:xfrm>
            <a:off x="539552" y="1189955"/>
            <a:ext cx="7920880" cy="4831333"/>
            <a:chOff x="539552" y="1415207"/>
            <a:chExt cx="7920880" cy="4831333"/>
          </a:xfrm>
        </p:grpSpPr>
        <p:sp>
          <p:nvSpPr>
            <p:cNvPr id="13" name="Rutediagram: Magnetpladelager 12"/>
            <p:cNvSpPr/>
            <p:nvPr/>
          </p:nvSpPr>
          <p:spPr>
            <a:xfrm>
              <a:off x="827584" y="1415207"/>
              <a:ext cx="1224136" cy="172819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Data file</a:t>
              </a:r>
              <a:endParaRPr lang="en-US" dirty="0"/>
            </a:p>
          </p:txBody>
        </p:sp>
        <p:sp>
          <p:nvSpPr>
            <p:cNvPr id="14" name="Pil: højre 13"/>
            <p:cNvSpPr/>
            <p:nvPr/>
          </p:nvSpPr>
          <p:spPr>
            <a:xfrm>
              <a:off x="2195736" y="1992486"/>
              <a:ext cx="276429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Read Data Source</a:t>
              </a:r>
              <a:endParaRPr lang="en-US" dirty="0"/>
            </a:p>
          </p:txBody>
        </p:sp>
        <p:sp>
          <p:nvSpPr>
            <p:cNvPr id="15" name="Rektangel: afrundede hjørner 14"/>
            <p:cNvSpPr/>
            <p:nvPr/>
          </p:nvSpPr>
          <p:spPr>
            <a:xfrm>
              <a:off x="5004048" y="1415207"/>
              <a:ext cx="3456384" cy="1728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Data driven script</a:t>
              </a:r>
            </a:p>
          </p:txBody>
        </p:sp>
        <p:sp>
          <p:nvSpPr>
            <p:cNvPr id="16" name="Rektangel: afrundede hjørner 15"/>
            <p:cNvSpPr/>
            <p:nvPr/>
          </p:nvSpPr>
          <p:spPr>
            <a:xfrm>
              <a:off x="5004048" y="4518348"/>
              <a:ext cx="3456384" cy="1728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t>Actual</a:t>
              </a:r>
              <a:r>
                <a:rPr lang="da-DK" dirty="0"/>
                <a:t> </a:t>
              </a:r>
              <a:r>
                <a:rPr lang="da-DK" dirty="0" err="1"/>
                <a:t>result</a:t>
              </a:r>
              <a:endParaRPr lang="en-US" dirty="0"/>
            </a:p>
          </p:txBody>
        </p:sp>
        <p:sp>
          <p:nvSpPr>
            <p:cNvPr id="19" name="Pil: højre 18"/>
            <p:cNvSpPr/>
            <p:nvPr/>
          </p:nvSpPr>
          <p:spPr>
            <a:xfrm rot="5400000">
              <a:off x="822970" y="3613634"/>
              <a:ext cx="1233364"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t>Read Data Source</a:t>
              </a:r>
              <a:endParaRPr lang="en-US" dirty="0"/>
            </a:p>
          </p:txBody>
        </p:sp>
        <p:sp>
          <p:nvSpPr>
            <p:cNvPr id="20" name="Pil: højre 19"/>
            <p:cNvSpPr/>
            <p:nvPr/>
          </p:nvSpPr>
          <p:spPr>
            <a:xfrm rot="5400000">
              <a:off x="6115558" y="3551823"/>
              <a:ext cx="1233364"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l: venstre-højre 21"/>
            <p:cNvSpPr/>
            <p:nvPr/>
          </p:nvSpPr>
          <p:spPr>
            <a:xfrm>
              <a:off x="2483768" y="5094412"/>
              <a:ext cx="2376264" cy="5760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t>Compare</a:t>
              </a:r>
              <a:endParaRPr lang="en-US" dirty="0"/>
            </a:p>
          </p:txBody>
        </p:sp>
        <p:sp>
          <p:nvSpPr>
            <p:cNvPr id="23" name="Rektangel 22"/>
            <p:cNvSpPr/>
            <p:nvPr/>
          </p:nvSpPr>
          <p:spPr>
            <a:xfrm>
              <a:off x="539552" y="4590356"/>
              <a:ext cx="1800200" cy="1502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t>Expected</a:t>
              </a:r>
              <a:r>
                <a:rPr lang="da-DK" dirty="0"/>
                <a:t> </a:t>
              </a:r>
              <a:r>
                <a:rPr lang="da-DK" dirty="0" err="1"/>
                <a:t>Result</a:t>
              </a:r>
              <a:endParaRPr lang="en-US" dirty="0"/>
            </a:p>
          </p:txBody>
        </p:sp>
        <p:sp>
          <p:nvSpPr>
            <p:cNvPr id="24" name="Tekstfelt 23"/>
            <p:cNvSpPr txBox="1"/>
            <p:nvPr/>
          </p:nvSpPr>
          <p:spPr>
            <a:xfrm>
              <a:off x="2364920" y="3192892"/>
              <a:ext cx="3096344" cy="1200329"/>
            </a:xfrm>
            <a:prstGeom prst="rect">
              <a:avLst/>
            </a:prstGeom>
            <a:noFill/>
          </p:spPr>
          <p:txBody>
            <a:bodyPr wrap="square" rtlCol="0">
              <a:spAutoFit/>
            </a:bodyPr>
            <a:lstStyle/>
            <a:p>
              <a:r>
                <a:rPr lang="en-US" sz="2400" b="1" dirty="0">
                  <a:solidFill>
                    <a:schemeClr val="bg1"/>
                  </a:solidFill>
                </a:rPr>
                <a:t>Conceptual model of a Data Driven Testing Flow</a:t>
              </a:r>
            </a:p>
          </p:txBody>
        </p:sp>
      </p:grpSp>
      <p:sp>
        <p:nvSpPr>
          <p:cNvPr id="25" name="Rektangel 24"/>
          <p:cNvSpPr/>
          <p:nvPr/>
        </p:nvSpPr>
        <p:spPr>
          <a:xfrm>
            <a:off x="755104" y="6021288"/>
            <a:ext cx="8003232" cy="261610"/>
          </a:xfrm>
          <a:prstGeom prst="rect">
            <a:avLst/>
          </a:prstGeom>
        </p:spPr>
        <p:txBody>
          <a:bodyPr wrap="square">
            <a:spAutoFit/>
          </a:bodyPr>
          <a:lstStyle/>
          <a:p>
            <a:r>
              <a:rPr lang="en-US" sz="1100" dirty="0">
                <a:solidFill>
                  <a:schemeClr val="bg1"/>
                </a:solidFill>
              </a:rPr>
              <a:t>Source: </a:t>
            </a:r>
            <a:r>
              <a:rPr lang="en-US" sz="1100" dirty="0">
                <a:solidFill>
                  <a:schemeClr val="bg1"/>
                </a:solidFill>
                <a:hlinkClick r:id="rId2"/>
              </a:rPr>
              <a:t>http://www.ecanarys.com/blog-entry/data-driven-testing-selenium-webdriver-using-excel</a:t>
            </a:r>
            <a:r>
              <a:rPr lang="en-US" sz="1100" dirty="0">
                <a:solidFill>
                  <a:schemeClr val="bg1"/>
                </a:solidFill>
              </a:rPr>
              <a:t> </a:t>
            </a:r>
          </a:p>
        </p:txBody>
      </p:sp>
    </p:spTree>
    <p:extLst>
      <p:ext uri="{BB962C8B-B14F-4D97-AF65-F5344CB8AC3E}">
        <p14:creationId xmlns:p14="http://schemas.microsoft.com/office/powerpoint/2010/main" val="3017102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What</a:t>
            </a:r>
            <a:r>
              <a:rPr lang="da-DK" dirty="0"/>
              <a:t> is </a:t>
            </a:r>
            <a:r>
              <a:rPr lang="da-DK" dirty="0" err="1"/>
              <a:t>testing</a:t>
            </a:r>
            <a:r>
              <a:rPr lang="da-DK" dirty="0"/>
              <a:t>?</a:t>
            </a:r>
          </a:p>
        </p:txBody>
      </p:sp>
      <p:sp>
        <p:nvSpPr>
          <p:cNvPr id="3" name="Pladsholder til indhold 2"/>
          <p:cNvSpPr>
            <a:spLocks noGrp="1"/>
          </p:cNvSpPr>
          <p:nvPr>
            <p:ph idx="1"/>
          </p:nvPr>
        </p:nvSpPr>
        <p:spPr>
          <a:xfrm>
            <a:off x="495811" y="1268760"/>
            <a:ext cx="8229600" cy="4525963"/>
          </a:xfrm>
        </p:spPr>
        <p:txBody>
          <a:bodyPr/>
          <a:lstStyle/>
          <a:p>
            <a:r>
              <a:rPr lang="da-DK" dirty="0" err="1"/>
              <a:t>Testing</a:t>
            </a:r>
            <a:r>
              <a:rPr lang="da-DK" dirty="0"/>
              <a:t> is </a:t>
            </a:r>
            <a:r>
              <a:rPr lang="da-DK" dirty="0" err="1"/>
              <a:t>much</a:t>
            </a:r>
            <a:r>
              <a:rPr lang="da-DK" dirty="0"/>
              <a:t> more </a:t>
            </a:r>
            <a:r>
              <a:rPr lang="da-DK" dirty="0" err="1"/>
              <a:t>than</a:t>
            </a:r>
            <a:r>
              <a:rPr lang="da-DK" dirty="0"/>
              <a:t> just run </a:t>
            </a:r>
            <a:r>
              <a:rPr lang="da-DK" dirty="0" err="1"/>
              <a:t>some</a:t>
            </a:r>
            <a:r>
              <a:rPr lang="da-DK" dirty="0"/>
              <a:t> tests and check </a:t>
            </a:r>
            <a:r>
              <a:rPr lang="da-DK" dirty="0" err="1"/>
              <a:t>their</a:t>
            </a:r>
            <a:r>
              <a:rPr lang="da-DK" dirty="0"/>
              <a:t> outputs.</a:t>
            </a:r>
          </a:p>
        </p:txBody>
      </p:sp>
      <p:sp>
        <p:nvSpPr>
          <p:cNvPr id="4" name="Pladsholder til slidenummer 3"/>
          <p:cNvSpPr>
            <a:spLocks noGrp="1"/>
          </p:cNvSpPr>
          <p:nvPr>
            <p:ph type="sldNum" sz="quarter" idx="12"/>
          </p:nvPr>
        </p:nvSpPr>
        <p:spPr/>
        <p:txBody>
          <a:bodyPr/>
          <a:lstStyle/>
          <a:p>
            <a:fld id="{C283157B-CDF1-492B-9A96-D9272214EDD6}" type="slidenum">
              <a:rPr lang="en-US" smtClean="0"/>
              <a:pPr/>
              <a:t>4</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a:p>
        </p:txBody>
      </p:sp>
      <p:graphicFrame>
        <p:nvGraphicFramePr>
          <p:cNvPr id="12" name="Diagram 11"/>
          <p:cNvGraphicFramePr/>
          <p:nvPr>
            <p:extLst>
              <p:ext uri="{D42A27DB-BD31-4B8C-83A1-F6EECF244321}">
                <p14:modId xmlns:p14="http://schemas.microsoft.com/office/powerpoint/2010/main" val="1481651990"/>
              </p:ext>
            </p:extLst>
          </p:nvPr>
        </p:nvGraphicFramePr>
        <p:xfrm>
          <a:off x="1766295" y="2438182"/>
          <a:ext cx="5688632" cy="4053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436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Keyword Driven Automation</a:t>
            </a:r>
            <a:endParaRPr lang="en-US" dirty="0"/>
          </a:p>
        </p:txBody>
      </p:sp>
      <p:sp>
        <p:nvSpPr>
          <p:cNvPr id="3" name="Pladsholder til indhold 2"/>
          <p:cNvSpPr>
            <a:spLocks noGrp="1"/>
          </p:cNvSpPr>
          <p:nvPr>
            <p:ph idx="1"/>
          </p:nvPr>
        </p:nvSpPr>
        <p:spPr>
          <a:xfrm>
            <a:off x="457200" y="1600201"/>
            <a:ext cx="8229600" cy="1396752"/>
          </a:xfrm>
        </p:spPr>
        <p:txBody>
          <a:bodyPr>
            <a:normAutofit/>
          </a:bodyPr>
          <a:lstStyle/>
          <a:p>
            <a:r>
              <a:rPr lang="en-US" sz="2600" b="0" dirty="0"/>
              <a:t>A simple keyword (one action on one object), e.g. entering a username into a text field:</a:t>
            </a:r>
          </a:p>
          <a:p>
            <a:endParaRPr lang="da-DK" b="0" dirty="0"/>
          </a:p>
          <a:p>
            <a:endParaRPr lang="da-DK" b="0" dirty="0"/>
          </a:p>
          <a:p>
            <a:endParaRPr lang="da-DK" b="0" dirty="0"/>
          </a:p>
          <a:p>
            <a:endParaRPr lang="da-DK" b="0" dirty="0"/>
          </a:p>
          <a:p>
            <a:endParaRPr lang="da-DK" b="0" dirty="0"/>
          </a:p>
          <a:p>
            <a:endParaRPr lang="en-US" b="0" dirty="0"/>
          </a:p>
          <a:p>
            <a:endParaRPr lang="en-US"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40</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pic>
        <p:nvPicPr>
          <p:cNvPr id="7" name="Billede 6"/>
          <p:cNvPicPr>
            <a:picLocks noChangeAspect="1"/>
          </p:cNvPicPr>
          <p:nvPr/>
        </p:nvPicPr>
        <p:blipFill>
          <a:blip r:embed="rId2"/>
          <a:stretch>
            <a:fillRect/>
          </a:stretch>
        </p:blipFill>
        <p:spPr>
          <a:xfrm>
            <a:off x="2199984" y="2639929"/>
            <a:ext cx="4743671" cy="988751"/>
          </a:xfrm>
          <a:prstGeom prst="rect">
            <a:avLst/>
          </a:prstGeom>
          <a:ln>
            <a:solidFill>
              <a:srgbClr val="569CD6"/>
            </a:solidFill>
          </a:ln>
        </p:spPr>
      </p:pic>
      <p:sp>
        <p:nvSpPr>
          <p:cNvPr id="9" name="Rektangel 8"/>
          <p:cNvSpPr/>
          <p:nvPr/>
        </p:nvSpPr>
        <p:spPr>
          <a:xfrm>
            <a:off x="456840" y="3740839"/>
            <a:ext cx="8229960" cy="1200329"/>
          </a:xfrm>
          <a:prstGeom prst="rect">
            <a:avLst/>
          </a:prstGeom>
        </p:spPr>
        <p:txBody>
          <a:bodyPr wrap="square">
            <a:spAutoFit/>
          </a:bodyPr>
          <a:lstStyle/>
          <a:p>
            <a:r>
              <a:rPr lang="da-DK" sz="2400" dirty="0">
                <a:solidFill>
                  <a:schemeClr val="bg1"/>
                </a:solidFill>
              </a:rPr>
              <a:t>A</a:t>
            </a:r>
            <a:r>
              <a:rPr lang="en-US" sz="2400" dirty="0">
                <a:solidFill>
                  <a:schemeClr val="bg1"/>
                </a:solidFill>
              </a:rPr>
              <a:t> more complex keyword (a combination of other keywords in a meaningful unit), e.g. logging in:</a:t>
            </a:r>
          </a:p>
        </p:txBody>
      </p:sp>
      <p:pic>
        <p:nvPicPr>
          <p:cNvPr id="10" name="Billede 9"/>
          <p:cNvPicPr>
            <a:picLocks noChangeAspect="1"/>
          </p:cNvPicPr>
          <p:nvPr/>
        </p:nvPicPr>
        <p:blipFill>
          <a:blip r:embed="rId3"/>
          <a:stretch>
            <a:fillRect/>
          </a:stretch>
        </p:blipFill>
        <p:spPr>
          <a:xfrm>
            <a:off x="2411760" y="4906739"/>
            <a:ext cx="3655801" cy="1384300"/>
          </a:xfrm>
          <a:prstGeom prst="rect">
            <a:avLst/>
          </a:prstGeom>
        </p:spPr>
      </p:pic>
    </p:spTree>
    <p:extLst>
      <p:ext uri="{BB962C8B-B14F-4D97-AF65-F5344CB8AC3E}">
        <p14:creationId xmlns:p14="http://schemas.microsoft.com/office/powerpoint/2010/main" val="8092164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API </a:t>
            </a:r>
            <a:r>
              <a:rPr lang="da-DK" dirty="0" err="1"/>
              <a:t>vs</a:t>
            </a:r>
            <a:r>
              <a:rPr lang="da-DK" dirty="0"/>
              <a:t> GUI </a:t>
            </a:r>
            <a:r>
              <a:rPr lang="da-DK" dirty="0" err="1"/>
              <a:t>testing</a:t>
            </a:r>
            <a:endParaRPr lang="en-US" dirty="0"/>
          </a:p>
        </p:txBody>
      </p:sp>
      <p:sp>
        <p:nvSpPr>
          <p:cNvPr id="3" name="Pladsholder til indhold 2"/>
          <p:cNvSpPr>
            <a:spLocks noGrp="1"/>
          </p:cNvSpPr>
          <p:nvPr>
            <p:ph idx="1"/>
          </p:nvPr>
        </p:nvSpPr>
        <p:spPr>
          <a:xfrm>
            <a:off x="457200" y="1600200"/>
            <a:ext cx="3970784" cy="4525963"/>
          </a:xfrm>
        </p:spPr>
        <p:txBody>
          <a:bodyPr>
            <a:normAutofit fontScale="70000" lnSpcReduction="20000"/>
          </a:bodyPr>
          <a:lstStyle/>
          <a:p>
            <a:pPr marL="457200" indent="-457200">
              <a:buFont typeface="Arial" panose="020B0604020202020204" pitchFamily="34" charset="0"/>
              <a:buChar char="•"/>
            </a:pPr>
            <a:r>
              <a:rPr lang="en-US" dirty="0"/>
              <a:t>API-layer test can also be done as keyword-driven or data-driven tests. And will in most cases be preferable. </a:t>
            </a:r>
          </a:p>
          <a:p>
            <a:pPr marL="457200" indent="-457200">
              <a:buFont typeface="Arial" panose="020B0604020202020204" pitchFamily="34" charset="0"/>
              <a:buChar char="•"/>
            </a:pPr>
            <a:r>
              <a:rPr lang="en-US" dirty="0"/>
              <a:t>Only consider GUI tests for GUI related concerns – like color of an element. </a:t>
            </a:r>
          </a:p>
          <a:p>
            <a:pPr marL="457200" indent="-457200">
              <a:buFont typeface="Arial" panose="020B0604020202020204" pitchFamily="34" charset="0"/>
              <a:buChar char="•"/>
            </a:pPr>
            <a:r>
              <a:rPr lang="da-DK" dirty="0"/>
              <a:t>GUI </a:t>
            </a:r>
            <a:r>
              <a:rPr lang="da-DK" dirty="0" err="1"/>
              <a:t>level</a:t>
            </a:r>
            <a:r>
              <a:rPr lang="da-DK" dirty="0"/>
              <a:t> tests </a:t>
            </a:r>
            <a:r>
              <a:rPr lang="da-DK" dirty="0" err="1"/>
              <a:t>can</a:t>
            </a:r>
            <a:r>
              <a:rPr lang="da-DK" dirty="0"/>
              <a:t> </a:t>
            </a:r>
            <a:r>
              <a:rPr lang="da-DK" dirty="0" err="1"/>
              <a:t>also</a:t>
            </a:r>
            <a:r>
              <a:rPr lang="da-DK" dirty="0"/>
              <a:t> </a:t>
            </a:r>
            <a:r>
              <a:rPr lang="da-DK" dirty="0" err="1"/>
              <a:t>be</a:t>
            </a:r>
            <a:r>
              <a:rPr lang="da-DK" dirty="0"/>
              <a:t> relevant for </a:t>
            </a:r>
            <a:r>
              <a:rPr lang="da-DK" dirty="0" err="1"/>
              <a:t>legacy</a:t>
            </a:r>
            <a:r>
              <a:rPr lang="da-DK" dirty="0"/>
              <a:t> systems </a:t>
            </a:r>
            <a:r>
              <a:rPr lang="da-DK" dirty="0" err="1"/>
              <a:t>where</a:t>
            </a:r>
            <a:r>
              <a:rPr lang="da-DK" dirty="0"/>
              <a:t> </a:t>
            </a:r>
            <a:r>
              <a:rPr lang="da-DK" dirty="0" err="1"/>
              <a:t>you</a:t>
            </a:r>
            <a:r>
              <a:rPr lang="da-DK" dirty="0"/>
              <a:t> </a:t>
            </a:r>
            <a:r>
              <a:rPr lang="da-DK" dirty="0" err="1"/>
              <a:t>cannot</a:t>
            </a:r>
            <a:r>
              <a:rPr lang="da-DK" dirty="0"/>
              <a:t> </a:t>
            </a:r>
            <a:r>
              <a:rPr lang="da-DK" dirty="0" err="1"/>
              <a:t>access</a:t>
            </a:r>
            <a:r>
              <a:rPr lang="da-DK" dirty="0"/>
              <a:t> the API.</a:t>
            </a:r>
            <a:endParaRPr lang="en-US"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41</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pic>
        <p:nvPicPr>
          <p:cNvPr id="4098" name="Picture 2" descr="http://cdn.ttgtmedia.com/rms/onlineImages/automationStrateg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881981"/>
            <a:ext cx="4371975"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39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p:cNvSpPr>
            <a:spLocks noGrp="1"/>
          </p:cNvSpPr>
          <p:nvPr>
            <p:ph type="body" sz="quarter" idx="14"/>
          </p:nvPr>
        </p:nvSpPr>
        <p:spPr/>
        <p:txBody>
          <a:bodyPr>
            <a:normAutofit fontScale="92500" lnSpcReduction="10000"/>
          </a:bodyPr>
          <a:lstStyle/>
          <a:p>
            <a:endParaRPr lang="da-DK"/>
          </a:p>
        </p:txBody>
      </p:sp>
      <p:sp>
        <p:nvSpPr>
          <p:cNvPr id="3" name="Pladsholder til tekst 2"/>
          <p:cNvSpPr>
            <a:spLocks noGrp="1"/>
          </p:cNvSpPr>
          <p:nvPr>
            <p:ph type="body" sz="quarter" idx="13"/>
          </p:nvPr>
        </p:nvSpPr>
        <p:spPr/>
        <p:txBody>
          <a:bodyPr>
            <a:normAutofit fontScale="92500" lnSpcReduction="10000"/>
          </a:bodyPr>
          <a:lstStyle/>
          <a:p>
            <a:endParaRPr lang="da-DK"/>
          </a:p>
        </p:txBody>
      </p:sp>
      <p:sp>
        <p:nvSpPr>
          <p:cNvPr id="4" name="Titel 3"/>
          <p:cNvSpPr>
            <a:spLocks noGrp="1"/>
          </p:cNvSpPr>
          <p:nvPr>
            <p:ph type="title"/>
          </p:nvPr>
        </p:nvSpPr>
        <p:spPr/>
        <p:txBody>
          <a:bodyPr/>
          <a:lstStyle/>
          <a:p>
            <a:r>
              <a:rPr lang="da-DK" dirty="0"/>
              <a:t>Architecture</a:t>
            </a:r>
          </a:p>
        </p:txBody>
      </p:sp>
      <p:sp>
        <p:nvSpPr>
          <p:cNvPr id="5" name="Pladsholder til tekst 4"/>
          <p:cNvSpPr>
            <a:spLocks noGrp="1"/>
          </p:cNvSpPr>
          <p:nvPr>
            <p:ph type="body" idx="1"/>
          </p:nvPr>
        </p:nvSpPr>
        <p:spPr/>
        <p:txBody>
          <a:bodyPr/>
          <a:lstStyle/>
          <a:p>
            <a:endParaRPr lang="da-DK"/>
          </a:p>
        </p:txBody>
      </p:sp>
      <p:sp>
        <p:nvSpPr>
          <p:cNvPr id="6" name="Pladsholder til slidenummer 5"/>
          <p:cNvSpPr>
            <a:spLocks noGrp="1"/>
          </p:cNvSpPr>
          <p:nvPr>
            <p:ph type="sldNum" sz="quarter" idx="12"/>
          </p:nvPr>
        </p:nvSpPr>
        <p:spPr/>
        <p:txBody>
          <a:bodyPr/>
          <a:lstStyle/>
          <a:p>
            <a:fld id="{C283157B-CDF1-492B-9A96-D9272214EDD6}" type="slidenum">
              <a:rPr lang="en-US" smtClean="0"/>
              <a:t>42</a:t>
            </a:fld>
            <a:endParaRPr lang="en-US" dirty="0"/>
          </a:p>
        </p:txBody>
      </p:sp>
      <p:sp>
        <p:nvSpPr>
          <p:cNvPr id="7" name="Pladsholder til dato 6"/>
          <p:cNvSpPr>
            <a:spLocks noGrp="1"/>
          </p:cNvSpPr>
          <p:nvPr>
            <p:ph type="dt" sz="half" idx="2"/>
          </p:nvPr>
        </p:nvSpPr>
        <p:spPr/>
        <p:txBody>
          <a:bodyPr/>
          <a:lstStyle/>
          <a:p>
            <a:fld id="{E6098F83-2D62-447C-A4AF-151ED0B70E7C}" type="datetime1">
              <a:rPr lang="en-US" smtClean="0"/>
              <a:t>5/30/2017</a:t>
            </a:fld>
            <a:endParaRPr lang="en-US"/>
          </a:p>
        </p:txBody>
      </p:sp>
    </p:spTree>
    <p:extLst>
      <p:ext uri="{BB962C8B-B14F-4D97-AF65-F5344CB8AC3E}">
        <p14:creationId xmlns:p14="http://schemas.microsoft.com/office/powerpoint/2010/main" val="3033317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An example</a:t>
            </a:r>
            <a:endParaRPr lang="en-US" dirty="0"/>
          </a:p>
        </p:txBody>
      </p:sp>
      <p:sp>
        <p:nvSpPr>
          <p:cNvPr id="3" name="Pladsholder til indhold 2"/>
          <p:cNvSpPr>
            <a:spLocks noGrp="1"/>
          </p:cNvSpPr>
          <p:nvPr>
            <p:ph idx="1"/>
          </p:nvPr>
        </p:nvSpPr>
        <p:spPr>
          <a:xfrm>
            <a:off x="457200" y="1600200"/>
            <a:ext cx="8229600" cy="1180727"/>
          </a:xfrm>
        </p:spPr>
        <p:txBody>
          <a:bodyPr>
            <a:normAutofit/>
          </a:bodyPr>
          <a:lstStyle/>
          <a:p>
            <a:r>
              <a:rPr lang="en-US" dirty="0"/>
              <a:t>What is wrong with this piece of code?</a:t>
            </a:r>
          </a:p>
        </p:txBody>
      </p:sp>
      <p:sp>
        <p:nvSpPr>
          <p:cNvPr id="4" name="Pladsholder til diasnummer 3"/>
          <p:cNvSpPr>
            <a:spLocks noGrp="1"/>
          </p:cNvSpPr>
          <p:nvPr>
            <p:ph type="sldNum" sz="quarter" idx="12"/>
          </p:nvPr>
        </p:nvSpPr>
        <p:spPr/>
        <p:txBody>
          <a:bodyPr/>
          <a:lstStyle/>
          <a:p>
            <a:fld id="{C283157B-CDF1-492B-9A96-D9272214EDD6}" type="slidenum">
              <a:rPr lang="en-US" smtClean="0"/>
              <a:pPr/>
              <a:t>43</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a:p>
        </p:txBody>
      </p:sp>
      <p:sp>
        <p:nvSpPr>
          <p:cNvPr id="6" name="Rectangle 1"/>
          <p:cNvSpPr>
            <a:spLocks noChangeArrowheads="1"/>
          </p:cNvSpPr>
          <p:nvPr/>
        </p:nvSpPr>
        <p:spPr bwMode="auto">
          <a:xfrm>
            <a:off x="395535" y="2676976"/>
            <a:ext cx="4536505"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class</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4EC9B0"/>
                </a:solidFill>
                <a:effectLst/>
                <a:latin typeface="Consolas" pitchFamily="49" charset="0"/>
                <a:cs typeface="Consolas" pitchFamily="49" charset="0"/>
              </a:rPr>
              <a:t>Button</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private</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4EC9B0"/>
                </a:solidFill>
                <a:effectLst/>
                <a:latin typeface="Consolas" pitchFamily="49" charset="0"/>
                <a:cs typeface="Consolas" pitchFamily="49" charset="0"/>
              </a:rPr>
              <a:t>Lamp</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lamp = </a:t>
            </a:r>
          </a:p>
          <a:p>
            <a:pPr lvl="0" fontAlgn="base">
              <a:spcBef>
                <a:spcPct val="0"/>
              </a:spcBef>
              <a:spcAft>
                <a:spcPct val="0"/>
              </a:spcAft>
            </a:pPr>
            <a:r>
              <a:rPr lang="en-US" altLang="en-US" sz="1600" dirty="0">
                <a:solidFill>
                  <a:srgbClr val="DCDCDC"/>
                </a:solidFill>
                <a:latin typeface="Consolas" pitchFamily="49" charset="0"/>
                <a:cs typeface="Consolas" pitchFamily="49" charset="0"/>
              </a:rPr>
              <a:t>	</a:t>
            </a:r>
            <a:r>
              <a:rPr lang="en-US" altLang="en-US" sz="1600" dirty="0">
                <a:solidFill>
                  <a:srgbClr val="569CD6"/>
                </a:solidFill>
                <a:latin typeface="Consolas" pitchFamily="49" charset="0"/>
                <a:cs typeface="Consolas" pitchFamily="49" charset="0"/>
              </a:rPr>
              <a:t>new</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lang="en-US" altLang="en-US" sz="1600" dirty="0">
                <a:solidFill>
                  <a:srgbClr val="4EC9B0"/>
                </a:solidFill>
                <a:latin typeface="Consolas" pitchFamily="49" charset="0"/>
                <a:cs typeface="Consolas" pitchFamily="49" charset="0"/>
              </a:rPr>
              <a:t>Lamp</a:t>
            </a:r>
            <a:r>
              <a:rPr lang="en-US" altLang="en-US" sz="1600" dirty="0">
                <a:solidFill>
                  <a:srgbClr val="DCDCDC"/>
                </a:solidFill>
                <a:latin typeface="Consolas" pitchFamily="49" charset="0"/>
                <a:cs typeface="Consolas" pitchFamily="49" charset="0"/>
              </a:rPr>
              <a:t>()</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void</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Poll()</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lamp</a:t>
            </a:r>
            <a:r>
              <a:rPr kumimoji="0" lang="en-US" altLang="en-US" sz="1600" b="0" i="0" u="none" strike="noStrike" cap="none" normalizeH="0" baseline="0" dirty="0">
                <a:ln>
                  <a:noFill/>
                </a:ln>
                <a:solidFill>
                  <a:srgbClr val="B4B4B4"/>
                </a:solidFill>
                <a:effectLst/>
                <a:latin typeface="Consolas" pitchFamily="49" charset="0"/>
                <a:cs typeface="Consolas" pitchFamily="49" charset="0"/>
              </a:rPr>
              <a:t>.</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TurnOn();</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4629497" y="2636912"/>
            <a:ext cx="3999813"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class</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4EC9B0"/>
                </a:solidFill>
                <a:effectLst/>
                <a:latin typeface="Consolas" pitchFamily="49" charset="0"/>
                <a:cs typeface="Consolas" pitchFamily="49" charset="0"/>
              </a:rPr>
              <a:t>Lamp</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void</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TurnOn()</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7A64A"/>
                </a:solidFill>
                <a:effectLst/>
                <a:latin typeface="Consolas" pitchFamily="49" charset="0"/>
                <a:cs typeface="Consolas" pitchFamily="49" charset="0"/>
              </a:rPr>
              <a:t>// turning lamp on...</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void</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TurnOff()</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7A64A"/>
                </a:solidFill>
                <a:effectLst/>
                <a:latin typeface="Consolas" pitchFamily="49" charset="0"/>
                <a:cs typeface="Consolas" pitchFamily="49" charset="0"/>
              </a:rPr>
              <a:t>// turning lamp off...</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endParaRPr kumimoji="0" lang="en-US" altLang="en-US" sz="1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796033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Inversion of </a:t>
            </a:r>
            <a:r>
              <a:rPr lang="da-DK" dirty="0" err="1"/>
              <a:t>control</a:t>
            </a:r>
            <a:endParaRPr lang="en-US" dirty="0">
              <a:solidFill>
                <a:srgbClr val="FF0000"/>
              </a:solidFill>
            </a:endParaRPr>
          </a:p>
        </p:txBody>
      </p:sp>
      <p:sp>
        <p:nvSpPr>
          <p:cNvPr id="4" name="Pladsholder til diasnummer 3"/>
          <p:cNvSpPr>
            <a:spLocks noGrp="1"/>
          </p:cNvSpPr>
          <p:nvPr>
            <p:ph type="sldNum" sz="quarter" idx="12"/>
          </p:nvPr>
        </p:nvSpPr>
        <p:spPr/>
        <p:txBody>
          <a:bodyPr/>
          <a:lstStyle/>
          <a:p>
            <a:fld id="{C283157B-CDF1-492B-9A96-D9272214EDD6}" type="slidenum">
              <a:rPr lang="en-US" smtClean="0"/>
              <a:pPr/>
              <a:t>44</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a:p>
        </p:txBody>
      </p:sp>
      <p:sp>
        <p:nvSpPr>
          <p:cNvPr id="6" name="Rectangle 1"/>
          <p:cNvSpPr>
            <a:spLocks noChangeArrowheads="1"/>
          </p:cNvSpPr>
          <p:nvPr/>
        </p:nvSpPr>
        <p:spPr bwMode="auto">
          <a:xfrm>
            <a:off x="0" y="1304509"/>
            <a:ext cx="332655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interface</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B8D7A3"/>
                </a:solidFill>
                <a:effectLst/>
                <a:latin typeface="Consolas" pitchFamily="49" charset="0"/>
                <a:cs typeface="Consolas" pitchFamily="49" charset="0"/>
              </a:rPr>
              <a:t>ISwitch</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void</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TurnOn();</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void</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TurnOff();</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251520" y="3241179"/>
            <a:ext cx="399981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class</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4EC9B0"/>
                </a:solidFill>
                <a:effectLst/>
                <a:latin typeface="Consolas" pitchFamily="49" charset="0"/>
                <a:cs typeface="Consolas" pitchFamily="49" charset="0"/>
              </a:rPr>
              <a:t>Lamp</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B8D7A3"/>
                </a:solidFill>
                <a:effectLst/>
                <a:latin typeface="Consolas" pitchFamily="49" charset="0"/>
                <a:cs typeface="Consolas" pitchFamily="49" charset="0"/>
              </a:rPr>
              <a:t>ISwitch</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void</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TurnOn()</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7A64A"/>
                </a:solidFill>
                <a:effectLst/>
                <a:latin typeface="Consolas" pitchFamily="49" charset="0"/>
                <a:cs typeface="Consolas" pitchFamily="49" charset="0"/>
              </a:rPr>
              <a:t>// turning lamp on...</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void</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TurnOff()</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7A64A"/>
                </a:solidFill>
                <a:effectLst/>
                <a:latin typeface="Consolas" pitchFamily="49" charset="0"/>
                <a:cs typeface="Consolas" pitchFamily="49" charset="0"/>
              </a:rPr>
              <a:t>// turning lamp off...</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endParaRPr kumimoji="0" lang="en-US" alt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6"/>
          <p:cNvSpPr>
            <a:spLocks noChangeArrowheads="1"/>
          </p:cNvSpPr>
          <p:nvPr/>
        </p:nvSpPr>
        <p:spPr bwMode="auto">
          <a:xfrm>
            <a:off x="4107556" y="1679902"/>
            <a:ext cx="4836580"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class</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4EC9B0"/>
                </a:solidFill>
                <a:effectLst/>
                <a:latin typeface="Consolas" pitchFamily="49" charset="0"/>
                <a:cs typeface="Consolas" pitchFamily="49" charset="0"/>
              </a:rPr>
              <a:t>Button</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private</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B8D7A3"/>
                </a:solidFill>
                <a:effectLst/>
                <a:latin typeface="Consolas" pitchFamily="49" charset="0"/>
                <a:cs typeface="Consolas" pitchFamily="49" charset="0"/>
              </a:rPr>
              <a:t>ISwitch</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switchableDevice;</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Button(</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600" dirty="0">
                <a:solidFill>
                  <a:srgbClr val="DCDCDC"/>
                </a:solidFill>
                <a:latin typeface="Consolas" pitchFamily="49" charset="0"/>
                <a:cs typeface="Consolas" pitchFamily="49" charset="0"/>
              </a:rPr>
              <a:t>		</a:t>
            </a:r>
            <a:r>
              <a:rPr kumimoji="0" lang="en-US" altLang="en-US" sz="1600" b="0" i="0" u="none" strike="noStrike" cap="none" normalizeH="0" baseline="0" dirty="0">
                <a:ln>
                  <a:noFill/>
                </a:ln>
                <a:solidFill>
                  <a:srgbClr val="B8D7A3"/>
                </a:solidFill>
                <a:effectLst/>
                <a:latin typeface="Consolas" pitchFamily="49" charset="0"/>
                <a:cs typeface="Consolas" pitchFamily="49" charset="0"/>
              </a:rPr>
              <a:t>ISwitch</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switchableDevice)</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this</a:t>
            </a:r>
            <a:r>
              <a:rPr kumimoji="0" lang="en-US" altLang="en-US" sz="1600" b="0" i="0" u="none" strike="noStrike" cap="none" normalizeH="0" baseline="0" dirty="0">
                <a:ln>
                  <a:noFill/>
                </a:ln>
                <a:solidFill>
                  <a:srgbClr val="B4B4B4"/>
                </a:solidFill>
                <a:effectLst/>
                <a:latin typeface="Consolas" pitchFamily="49" charset="0"/>
                <a:cs typeface="Consolas" pitchFamily="49" charset="0"/>
              </a:rPr>
              <a:t>.</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switchableDevice </a:t>
            </a:r>
            <a:r>
              <a:rPr kumimoji="0" lang="en-US" altLang="en-US" sz="1600" b="0" i="0" u="none" strike="noStrike" cap="none" normalizeH="0" baseline="0" dirty="0">
                <a:ln>
                  <a:noFill/>
                </a:ln>
                <a:solidFill>
                  <a:srgbClr val="B4B4B4"/>
                </a:solidFill>
                <a:effectLst/>
                <a:latin typeface="Consolas" pitchFamily="49" charset="0"/>
                <a:cs typeface="Consolas" pitchFamily="49" charset="0"/>
              </a:rPr>
              <a:t>=</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en-US" altLang="en-US" sz="1600" dirty="0">
                <a:solidFill>
                  <a:srgbClr val="DCDCDC"/>
                </a:solidFill>
                <a:latin typeface="Consolas" pitchFamily="49" charset="0"/>
                <a:cs typeface="Consolas" pitchFamily="49" charset="0"/>
              </a:rPr>
              <a:t>		</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switchableDevice;</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p>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public</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r>
              <a:rPr kumimoji="0" lang="en-US" altLang="en-US" sz="1600" b="0" i="0" u="none" strike="noStrike" cap="none" normalizeH="0" baseline="0" dirty="0">
                <a:ln>
                  <a:noFill/>
                </a:ln>
                <a:solidFill>
                  <a:srgbClr val="569CD6"/>
                </a:solidFill>
                <a:effectLst/>
                <a:latin typeface="Consolas" pitchFamily="49" charset="0"/>
                <a:cs typeface="Consolas" pitchFamily="49" charset="0"/>
              </a:rPr>
              <a:t>void</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 Poll()</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switchableDevice</a:t>
            </a:r>
            <a:r>
              <a:rPr kumimoji="0" lang="en-US" altLang="en-US" sz="1600" b="0" i="0" u="none" strike="noStrike" cap="none" normalizeH="0" baseline="0" dirty="0">
                <a:ln>
                  <a:noFill/>
                </a:ln>
                <a:solidFill>
                  <a:srgbClr val="B4B4B4"/>
                </a:solidFill>
                <a:effectLst/>
                <a:latin typeface="Consolas" pitchFamily="49" charset="0"/>
                <a:cs typeface="Consolas" pitchFamily="49" charset="0"/>
              </a:rPr>
              <a:t>.</a:t>
            </a:r>
            <a:r>
              <a:rPr kumimoji="0" lang="en-US" altLang="en-US" sz="1600" b="0" i="0" u="none" strike="noStrike" cap="none" normalizeH="0" baseline="0" dirty="0">
                <a:ln>
                  <a:noFill/>
                </a:ln>
                <a:solidFill>
                  <a:srgbClr val="DCDCDC"/>
                </a:solidFill>
                <a:effectLst/>
                <a:latin typeface="Consolas" pitchFamily="49" charset="0"/>
                <a:cs typeface="Consolas" pitchFamily="49" charset="0"/>
              </a:rPr>
              <a:t>TurnOn();</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br>
              <a:rPr kumimoji="0" lang="en-US" altLang="en-US" sz="1600" b="0" i="0" u="none" strike="noStrike" cap="none" normalizeH="0" baseline="0" dirty="0">
                <a:ln>
                  <a:noFill/>
                </a:ln>
                <a:solidFill>
                  <a:srgbClr val="DCDCDC"/>
                </a:solidFill>
                <a:effectLst/>
                <a:latin typeface="Consolas" pitchFamily="49" charset="0"/>
                <a:cs typeface="Consolas" pitchFamily="49" charset="0"/>
              </a:rPr>
            </a:br>
            <a:r>
              <a:rPr kumimoji="0" lang="en-US" altLang="en-US" sz="1600" b="0" i="0" u="none" strike="noStrike" cap="none" normalizeH="0" baseline="0" dirty="0">
                <a:ln>
                  <a:noFill/>
                </a:ln>
                <a:solidFill>
                  <a:srgbClr val="DCDCDC"/>
                </a:solidFill>
                <a:effectLst/>
                <a:latin typeface="Consolas" pitchFamily="49" charset="0"/>
                <a:cs typeface="Consolas" pitchFamily="49" charset="0"/>
              </a:rPr>
              <a:t>    }</a:t>
            </a:r>
            <a:endParaRPr kumimoji="0" lang="en-US" altLang="en-US" sz="1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278433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Architecture</a:t>
            </a:r>
          </a:p>
        </p:txBody>
      </p:sp>
      <p:sp>
        <p:nvSpPr>
          <p:cNvPr id="4" name="Pladsholder til slidenummer 3"/>
          <p:cNvSpPr>
            <a:spLocks noGrp="1"/>
          </p:cNvSpPr>
          <p:nvPr>
            <p:ph type="sldNum" sz="quarter" idx="12"/>
          </p:nvPr>
        </p:nvSpPr>
        <p:spPr/>
        <p:txBody>
          <a:bodyPr/>
          <a:lstStyle/>
          <a:p>
            <a:fld id="{C283157B-CDF1-492B-9A96-D9272214EDD6}" type="slidenum">
              <a:rPr lang="en-US" smtClean="0"/>
              <a:pPr/>
              <a:t>45</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pic>
        <p:nvPicPr>
          <p:cNvPr id="41" name="Pladsholder til indhold 40"/>
          <p:cNvPicPr>
            <a:picLocks noGrp="1" noChangeAspect="1"/>
          </p:cNvPicPr>
          <p:nvPr>
            <p:ph idx="1"/>
          </p:nvPr>
        </p:nvPicPr>
        <p:blipFill>
          <a:blip r:embed="rId2"/>
          <a:stretch>
            <a:fillRect/>
          </a:stretch>
        </p:blipFill>
        <p:spPr>
          <a:xfrm>
            <a:off x="1698439" y="1196752"/>
            <a:ext cx="5747122" cy="4929411"/>
          </a:xfrm>
          <a:prstGeom prst="rect">
            <a:avLst/>
          </a:prstGeom>
        </p:spPr>
      </p:pic>
      <p:sp>
        <p:nvSpPr>
          <p:cNvPr id="42" name="Rektangel: afrundede hjørner 41"/>
          <p:cNvSpPr/>
          <p:nvPr/>
        </p:nvSpPr>
        <p:spPr>
          <a:xfrm>
            <a:off x="1331640" y="3501008"/>
            <a:ext cx="6336704"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3988103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Architecture</a:t>
            </a:r>
          </a:p>
        </p:txBody>
      </p:sp>
      <p:sp>
        <p:nvSpPr>
          <p:cNvPr id="3" name="Pladsholder til indhold 2"/>
          <p:cNvSpPr>
            <a:spLocks noGrp="1"/>
          </p:cNvSpPr>
          <p:nvPr>
            <p:ph idx="1"/>
          </p:nvPr>
        </p:nvSpPr>
        <p:spPr/>
        <p:txBody>
          <a:bodyPr>
            <a:normAutofit lnSpcReduction="10000"/>
          </a:bodyPr>
          <a:lstStyle/>
          <a:p>
            <a:r>
              <a:rPr lang="da-DK" dirty="0"/>
              <a:t>Inversion of </a:t>
            </a:r>
            <a:r>
              <a:rPr lang="da-DK" dirty="0" err="1"/>
              <a:t>control</a:t>
            </a:r>
            <a:r>
              <a:rPr lang="da-DK" dirty="0"/>
              <a:t>, </a:t>
            </a:r>
            <a:r>
              <a:rPr lang="da-DK" dirty="0" err="1"/>
              <a:t>factory</a:t>
            </a:r>
            <a:r>
              <a:rPr lang="da-DK" dirty="0"/>
              <a:t> patterns &amp; </a:t>
            </a:r>
            <a:r>
              <a:rPr lang="da-DK" dirty="0" err="1"/>
              <a:t>dependency</a:t>
            </a:r>
            <a:r>
              <a:rPr lang="da-DK" dirty="0"/>
              <a:t> </a:t>
            </a:r>
            <a:r>
              <a:rPr lang="da-DK" dirty="0" err="1"/>
              <a:t>injection</a:t>
            </a:r>
            <a:r>
              <a:rPr lang="da-DK" dirty="0"/>
              <a:t> – </a:t>
            </a:r>
            <a:r>
              <a:rPr lang="da-DK" dirty="0" err="1"/>
              <a:t>Why</a:t>
            </a:r>
            <a:r>
              <a:rPr lang="da-DK" dirty="0"/>
              <a:t>?</a:t>
            </a:r>
          </a:p>
          <a:p>
            <a:pPr marL="457200" indent="-457200">
              <a:buFont typeface="Arial" panose="020B0604020202020204" pitchFamily="34" charset="0"/>
              <a:buChar char="•"/>
            </a:pPr>
            <a:r>
              <a:rPr lang="da-DK" dirty="0"/>
              <a:t>Gives </a:t>
            </a:r>
            <a:r>
              <a:rPr lang="da-DK" dirty="0" err="1"/>
              <a:t>us</a:t>
            </a:r>
            <a:r>
              <a:rPr lang="da-DK" dirty="0"/>
              <a:t> the </a:t>
            </a:r>
            <a:r>
              <a:rPr lang="da-DK" dirty="0" err="1"/>
              <a:t>freedom</a:t>
            </a:r>
            <a:r>
              <a:rPr lang="da-DK" dirty="0"/>
              <a:t> to </a:t>
            </a:r>
            <a:r>
              <a:rPr lang="da-DK" dirty="0" err="1"/>
              <a:t>easily</a:t>
            </a:r>
            <a:r>
              <a:rPr lang="da-DK" dirty="0"/>
              <a:t> </a:t>
            </a:r>
            <a:r>
              <a:rPr lang="da-DK" dirty="0" err="1"/>
              <a:t>creates</a:t>
            </a:r>
            <a:r>
              <a:rPr lang="da-DK" dirty="0"/>
              <a:t> </a:t>
            </a:r>
            <a:r>
              <a:rPr lang="da-DK" dirty="0" err="1"/>
              <a:t>mocks</a:t>
            </a:r>
            <a:r>
              <a:rPr lang="da-DK" dirty="0"/>
              <a:t> and stubs. </a:t>
            </a:r>
          </a:p>
          <a:p>
            <a:pPr marL="914400" lvl="1" indent="-457200">
              <a:buFont typeface="Arial" panose="020B0604020202020204" pitchFamily="34" charset="0"/>
              <a:buChar char="•"/>
            </a:pPr>
            <a:r>
              <a:rPr lang="da-DK" dirty="0" err="1"/>
              <a:t>What</a:t>
            </a:r>
            <a:r>
              <a:rPr lang="da-DK" dirty="0"/>
              <a:t> </a:t>
            </a:r>
            <a:r>
              <a:rPr lang="da-DK" dirty="0" err="1"/>
              <a:t>can</a:t>
            </a:r>
            <a:r>
              <a:rPr lang="da-DK" dirty="0"/>
              <a:t> </a:t>
            </a:r>
            <a:r>
              <a:rPr lang="da-DK" dirty="0" err="1"/>
              <a:t>we</a:t>
            </a:r>
            <a:r>
              <a:rPr lang="da-DK" dirty="0"/>
              <a:t> do with </a:t>
            </a:r>
            <a:r>
              <a:rPr lang="da-DK" dirty="0" err="1"/>
              <a:t>legacy</a:t>
            </a:r>
            <a:r>
              <a:rPr lang="da-DK" dirty="0"/>
              <a:t> </a:t>
            </a:r>
            <a:r>
              <a:rPr lang="da-DK" dirty="0" err="1"/>
              <a:t>code</a:t>
            </a:r>
            <a:r>
              <a:rPr lang="da-DK" dirty="0"/>
              <a:t>?</a:t>
            </a:r>
          </a:p>
          <a:p>
            <a:pPr marL="1371600" lvl="2" indent="-457200">
              <a:buFont typeface="Arial" panose="020B0604020202020204" pitchFamily="34" charset="0"/>
              <a:buChar char="•"/>
            </a:pPr>
            <a:r>
              <a:rPr lang="da-DK" dirty="0" err="1"/>
              <a:t>Use</a:t>
            </a:r>
            <a:r>
              <a:rPr lang="da-DK" dirty="0"/>
              <a:t> </a:t>
            </a:r>
            <a:r>
              <a:rPr lang="da-DK" dirty="0" err="1"/>
              <a:t>something</a:t>
            </a:r>
            <a:r>
              <a:rPr lang="da-DK" dirty="0"/>
              <a:t> like </a:t>
            </a:r>
            <a:r>
              <a:rPr lang="da-DK" dirty="0" err="1"/>
              <a:t>soapUI</a:t>
            </a:r>
            <a:endParaRPr lang="da-DK" dirty="0"/>
          </a:p>
          <a:p>
            <a:pPr marL="457200" indent="-457200">
              <a:buFont typeface="Arial" panose="020B0604020202020204" pitchFamily="34" charset="0"/>
              <a:buChar char="•"/>
            </a:pPr>
            <a:r>
              <a:rPr lang="da-DK" dirty="0"/>
              <a:t>Switch </a:t>
            </a:r>
            <a:r>
              <a:rPr lang="da-DK" dirty="0" err="1"/>
              <a:t>between</a:t>
            </a:r>
            <a:r>
              <a:rPr lang="da-DK" dirty="0"/>
              <a:t> </a:t>
            </a:r>
            <a:r>
              <a:rPr lang="da-DK" dirty="0" err="1"/>
              <a:t>production</a:t>
            </a:r>
            <a:r>
              <a:rPr lang="da-DK" dirty="0"/>
              <a:t> and test mode</a:t>
            </a:r>
          </a:p>
          <a:p>
            <a:pPr marL="457200" indent="-457200">
              <a:buFont typeface="Arial" panose="020B0604020202020204" pitchFamily="34" charset="0"/>
              <a:buChar char="•"/>
            </a:pPr>
            <a:endParaRPr lang="da-DK"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46</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2307003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Anatomy of good unit tests</a:t>
            </a:r>
          </a:p>
        </p:txBody>
      </p:sp>
      <p:sp>
        <p:nvSpPr>
          <p:cNvPr id="3" name="Pladsholder til indhold 2"/>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dirty="0"/>
              <a:t>Test only one thing (next slide)</a:t>
            </a:r>
          </a:p>
          <a:p>
            <a:pPr marL="457200" indent="-457200">
              <a:buFont typeface="Arial" panose="020B0604020202020204" pitchFamily="34" charset="0"/>
              <a:buChar char="•"/>
            </a:pPr>
            <a:r>
              <a:rPr lang="en-US" dirty="0"/>
              <a:t>Test isolation – tests do not depend upon other tests</a:t>
            </a:r>
          </a:p>
          <a:p>
            <a:pPr marL="457200" indent="-457200">
              <a:buFont typeface="Arial" panose="020B0604020202020204" pitchFamily="34" charset="0"/>
              <a:buChar char="•"/>
            </a:pPr>
            <a:r>
              <a:rPr lang="en-US" dirty="0"/>
              <a:t>Avoid logic – conditional statements and control flows</a:t>
            </a:r>
          </a:p>
          <a:p>
            <a:pPr marL="457200" indent="-457200">
              <a:buFont typeface="Arial" panose="020B0604020202020204" pitchFamily="34" charset="0"/>
              <a:buChar char="•"/>
            </a:pPr>
            <a:r>
              <a:rPr lang="en-US" dirty="0"/>
              <a:t>Avoid multiple asserts – if you have you might have multiple tests and your debugging might take longer</a:t>
            </a:r>
          </a:p>
          <a:p>
            <a:pPr marL="457200" indent="-457200">
              <a:buFont typeface="Arial" panose="020B0604020202020204" pitchFamily="34" charset="0"/>
              <a:buChar char="•"/>
            </a:pPr>
            <a:r>
              <a:rPr lang="en-US" dirty="0"/>
              <a:t>Give your tests good names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47</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25148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Test </a:t>
            </a:r>
            <a:r>
              <a:rPr lang="da-DK" dirty="0" err="1"/>
              <a:t>only</a:t>
            </a:r>
            <a:r>
              <a:rPr lang="da-DK" dirty="0"/>
              <a:t> </a:t>
            </a:r>
            <a:r>
              <a:rPr lang="da-DK" dirty="0" err="1"/>
              <a:t>one</a:t>
            </a:r>
            <a:r>
              <a:rPr lang="da-DK" dirty="0"/>
              <a:t> </a:t>
            </a:r>
            <a:r>
              <a:rPr lang="da-DK" dirty="0" err="1"/>
              <a:t>thing</a:t>
            </a:r>
            <a:endParaRPr lang="da-DK" dirty="0"/>
          </a:p>
        </p:txBody>
      </p:sp>
      <p:sp>
        <p:nvSpPr>
          <p:cNvPr id="3" name="Pladsholder til indhold 2"/>
          <p:cNvSpPr>
            <a:spLocks noGrp="1"/>
          </p:cNvSpPr>
          <p:nvPr>
            <p:ph idx="1"/>
          </p:nvPr>
        </p:nvSpPr>
        <p:spPr/>
        <p:txBody>
          <a:bodyPr>
            <a:normAutofit fontScale="92500" lnSpcReduction="20000"/>
          </a:bodyPr>
          <a:lstStyle/>
          <a:p>
            <a:r>
              <a:rPr lang="en-US" dirty="0">
                <a:hlinkClick r:id="rId2"/>
              </a:rPr>
              <a:t>https://msdn.microsoft.com/en-us/library/hh694602.aspx</a:t>
            </a:r>
            <a:endParaRPr lang="en-US" dirty="0"/>
          </a:p>
          <a:p>
            <a:endParaRPr lang="en-US" dirty="0"/>
          </a:p>
          <a:p>
            <a:r>
              <a:rPr lang="en-US" dirty="0">
                <a:solidFill>
                  <a:srgbClr val="00CC99"/>
                </a:solidFill>
              </a:rPr>
              <a:t>//Arrange</a:t>
            </a:r>
          </a:p>
          <a:p>
            <a:r>
              <a:rPr lang="en-US" dirty="0"/>
              <a:t>	Setup preconditions (might be 	method calls), and inputs</a:t>
            </a:r>
          </a:p>
          <a:p>
            <a:r>
              <a:rPr lang="en-US" dirty="0">
                <a:solidFill>
                  <a:srgbClr val="00CC99"/>
                </a:solidFill>
              </a:rPr>
              <a:t>//Act</a:t>
            </a:r>
          </a:p>
          <a:p>
            <a:r>
              <a:rPr lang="en-US" dirty="0"/>
              <a:t>	Only one method call to be tested</a:t>
            </a:r>
          </a:p>
          <a:p>
            <a:r>
              <a:rPr lang="en-US" dirty="0">
                <a:solidFill>
                  <a:srgbClr val="00CC99"/>
                </a:solidFill>
              </a:rPr>
              <a:t>//Assert</a:t>
            </a:r>
          </a:p>
          <a:p>
            <a:r>
              <a:rPr lang="en-US" dirty="0"/>
              <a:t>	Rule of thump: only one assert</a:t>
            </a:r>
          </a:p>
        </p:txBody>
      </p:sp>
      <p:sp>
        <p:nvSpPr>
          <p:cNvPr id="4" name="Pladsholder til slidenummer 3"/>
          <p:cNvSpPr>
            <a:spLocks noGrp="1"/>
          </p:cNvSpPr>
          <p:nvPr>
            <p:ph type="sldNum" sz="quarter" idx="12"/>
          </p:nvPr>
        </p:nvSpPr>
        <p:spPr/>
        <p:txBody>
          <a:bodyPr/>
          <a:lstStyle/>
          <a:p>
            <a:fld id="{C283157B-CDF1-492B-9A96-D9272214EDD6}" type="slidenum">
              <a:rPr lang="en-US" smtClean="0"/>
              <a:pPr/>
              <a:t>48</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37539628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Mocks</a:t>
            </a:r>
            <a:r>
              <a:rPr lang="da-DK" dirty="0"/>
              <a:t> &amp; Stubs</a:t>
            </a:r>
          </a:p>
        </p:txBody>
      </p:sp>
      <p:sp>
        <p:nvSpPr>
          <p:cNvPr id="3" name="Pladsholder til indhold 2"/>
          <p:cNvSpPr>
            <a:spLocks noGrp="1"/>
          </p:cNvSpPr>
          <p:nvPr>
            <p:ph idx="1"/>
          </p:nvPr>
        </p:nvSpPr>
        <p:spPr/>
        <p:txBody>
          <a:bodyPr/>
          <a:lstStyle/>
          <a:p>
            <a:r>
              <a:rPr lang="en-US" dirty="0">
                <a:solidFill>
                  <a:srgbClr val="569CD6"/>
                </a:solidFill>
              </a:rPr>
              <a:t>Mock</a:t>
            </a:r>
            <a:r>
              <a:rPr lang="en-US" dirty="0"/>
              <a:t>:</a:t>
            </a:r>
          </a:p>
          <a:p>
            <a:r>
              <a:rPr lang="en-US" dirty="0"/>
              <a:t>	Is a fake object that decides whether the system has passed or failed.</a:t>
            </a:r>
          </a:p>
          <a:p>
            <a:r>
              <a:rPr lang="en-US" dirty="0">
                <a:solidFill>
                  <a:srgbClr val="569CD6"/>
                </a:solidFill>
              </a:rPr>
              <a:t>Stub</a:t>
            </a:r>
            <a:r>
              <a:rPr lang="en-US" dirty="0"/>
              <a:t>:</a:t>
            </a:r>
          </a:p>
          <a:p>
            <a:pPr lvl="1"/>
            <a:r>
              <a:rPr lang="en-US" dirty="0"/>
              <a:t>A controllable replacement for an existing dependency</a:t>
            </a:r>
          </a:p>
          <a:p>
            <a:endParaRPr lang="da-DK"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49</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2247155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Test Approach</a:t>
            </a:r>
            <a:endParaRPr lang="en-US" dirty="0"/>
          </a:p>
        </p:txBody>
      </p:sp>
      <p:sp>
        <p:nvSpPr>
          <p:cNvPr id="3" name="Pladsholder til indhold 2"/>
          <p:cNvSpPr>
            <a:spLocks noGrp="1"/>
          </p:cNvSpPr>
          <p:nvPr>
            <p:ph idx="1"/>
          </p:nvPr>
        </p:nvSpPr>
        <p:spPr/>
        <p:txBody>
          <a:bodyPr>
            <a:normAutofit fontScale="85000" lnSpcReduction="10000"/>
          </a:bodyPr>
          <a:lstStyle/>
          <a:p>
            <a:pPr fontAlgn="ctr"/>
            <a:r>
              <a:rPr lang="en-US" dirty="0"/>
              <a:t>The test approach is driven by the test objectives and the risk assessment. </a:t>
            </a:r>
          </a:p>
          <a:p>
            <a:pPr lvl="1"/>
            <a:r>
              <a:rPr lang="en-US" dirty="0"/>
              <a:t>Analytical, e.g. risk based or requirement based. Use of formal techniques</a:t>
            </a:r>
          </a:p>
          <a:p>
            <a:pPr lvl="1"/>
            <a:r>
              <a:rPr lang="en-US" dirty="0"/>
              <a:t>Process- or standard compliant, adopting external standards or process models</a:t>
            </a:r>
          </a:p>
          <a:p>
            <a:pPr lvl="1"/>
            <a:r>
              <a:rPr lang="da-DK" dirty="0"/>
              <a:t>Regression-</a:t>
            </a:r>
            <a:r>
              <a:rPr lang="da-DK" dirty="0" err="1"/>
              <a:t>averse</a:t>
            </a:r>
            <a:r>
              <a:rPr lang="da-DK" dirty="0"/>
              <a:t>, </a:t>
            </a:r>
            <a:r>
              <a:rPr lang="da-DK" dirty="0" err="1"/>
              <a:t>reruns</a:t>
            </a:r>
            <a:r>
              <a:rPr lang="da-DK" dirty="0"/>
              <a:t> </a:t>
            </a:r>
            <a:r>
              <a:rPr lang="da-DK" dirty="0" err="1"/>
              <a:t>each</a:t>
            </a:r>
            <a:r>
              <a:rPr lang="da-DK" dirty="0"/>
              <a:t> time to </a:t>
            </a:r>
            <a:r>
              <a:rPr lang="da-DK" dirty="0" err="1"/>
              <a:t>make</a:t>
            </a:r>
            <a:r>
              <a:rPr lang="da-DK" dirty="0"/>
              <a:t> sure </a:t>
            </a:r>
            <a:r>
              <a:rPr lang="da-DK" dirty="0" err="1"/>
              <a:t>nothing</a:t>
            </a:r>
            <a:r>
              <a:rPr lang="da-DK" dirty="0"/>
              <a:t> has </a:t>
            </a:r>
            <a:r>
              <a:rPr lang="da-DK" dirty="0" err="1"/>
              <a:t>been</a:t>
            </a:r>
            <a:r>
              <a:rPr lang="da-DK" dirty="0"/>
              <a:t> </a:t>
            </a:r>
            <a:r>
              <a:rPr lang="da-DK" dirty="0" err="1"/>
              <a:t>broken</a:t>
            </a:r>
            <a:endParaRPr lang="en-US" dirty="0"/>
          </a:p>
          <a:p>
            <a:pPr lvl="1"/>
            <a:r>
              <a:rPr lang="en-US" dirty="0"/>
              <a:t>Dynamic, exploratory approach, low budget?</a:t>
            </a:r>
          </a:p>
          <a:p>
            <a:pPr lvl="1"/>
            <a:r>
              <a:rPr lang="da-DK" dirty="0"/>
              <a:t>…</a:t>
            </a:r>
            <a:endParaRPr lang="en-US" dirty="0"/>
          </a:p>
          <a:p>
            <a:pPr fontAlgn="ctr"/>
            <a:endParaRPr lang="en-US" dirty="0"/>
          </a:p>
          <a:p>
            <a:pPr fontAlgn="ctr"/>
            <a:endParaRPr lang="en-US" dirty="0">
              <a:effectLst/>
            </a:endParaRPr>
          </a:p>
        </p:txBody>
      </p:sp>
      <p:sp>
        <p:nvSpPr>
          <p:cNvPr id="4" name="Pladsholder til diasnummer 3"/>
          <p:cNvSpPr>
            <a:spLocks noGrp="1"/>
          </p:cNvSpPr>
          <p:nvPr>
            <p:ph type="sldNum" sz="quarter" idx="12"/>
          </p:nvPr>
        </p:nvSpPr>
        <p:spPr/>
        <p:txBody>
          <a:bodyPr/>
          <a:lstStyle/>
          <a:p>
            <a:fld id="{F7AB382F-E9E6-CE49-B414-1E064FB7F064}" type="slidenum">
              <a:rPr lang="da-DK" smtClean="0"/>
              <a:t>5</a:t>
            </a:fld>
            <a:endParaRPr lang="da-DK"/>
          </a:p>
        </p:txBody>
      </p:sp>
    </p:spTree>
    <p:extLst>
      <p:ext uri="{BB962C8B-B14F-4D97-AF65-F5344CB8AC3E}">
        <p14:creationId xmlns:p14="http://schemas.microsoft.com/office/powerpoint/2010/main" val="3208990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Stubs</a:t>
            </a:r>
          </a:p>
        </p:txBody>
      </p:sp>
      <p:sp>
        <p:nvSpPr>
          <p:cNvPr id="3" name="Pladsholder til indhold 2"/>
          <p:cNvSpPr>
            <a:spLocks noGrp="1"/>
          </p:cNvSpPr>
          <p:nvPr>
            <p:ph idx="1"/>
          </p:nvPr>
        </p:nvSpPr>
        <p:spPr/>
        <p:txBody>
          <a:bodyPr/>
          <a:lstStyle/>
          <a:p>
            <a:endParaRPr lang="da-DK"/>
          </a:p>
        </p:txBody>
      </p:sp>
      <p:sp>
        <p:nvSpPr>
          <p:cNvPr id="4" name="Pladsholder til slidenummer 3"/>
          <p:cNvSpPr>
            <a:spLocks noGrp="1"/>
          </p:cNvSpPr>
          <p:nvPr>
            <p:ph type="sldNum" sz="quarter" idx="12"/>
          </p:nvPr>
        </p:nvSpPr>
        <p:spPr/>
        <p:txBody>
          <a:bodyPr/>
          <a:lstStyle/>
          <a:p>
            <a:fld id="{C283157B-CDF1-492B-9A96-D9272214EDD6}" type="slidenum">
              <a:rPr lang="en-US" smtClean="0"/>
              <a:pPr/>
              <a:t>50</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pic>
        <p:nvPicPr>
          <p:cNvPr id="6" name="Billede 5"/>
          <p:cNvPicPr>
            <a:picLocks noChangeAspect="1"/>
          </p:cNvPicPr>
          <p:nvPr/>
        </p:nvPicPr>
        <p:blipFill>
          <a:blip r:embed="rId2"/>
          <a:stretch>
            <a:fillRect/>
          </a:stretch>
        </p:blipFill>
        <p:spPr>
          <a:xfrm>
            <a:off x="1009650" y="1743076"/>
            <a:ext cx="7124700" cy="3857625"/>
          </a:xfrm>
          <a:prstGeom prst="rect">
            <a:avLst/>
          </a:prstGeom>
        </p:spPr>
      </p:pic>
    </p:spTree>
    <p:extLst>
      <p:ext uri="{BB962C8B-B14F-4D97-AF65-F5344CB8AC3E}">
        <p14:creationId xmlns:p14="http://schemas.microsoft.com/office/powerpoint/2010/main" val="1398612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Mocks</a:t>
            </a:r>
            <a:endParaRPr lang="da-DK"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51</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pic>
        <p:nvPicPr>
          <p:cNvPr id="6" name="Billede 5"/>
          <p:cNvPicPr>
            <a:picLocks noChangeAspect="1"/>
          </p:cNvPicPr>
          <p:nvPr/>
        </p:nvPicPr>
        <p:blipFill>
          <a:blip r:embed="rId2"/>
          <a:stretch>
            <a:fillRect/>
          </a:stretch>
        </p:blipFill>
        <p:spPr>
          <a:xfrm>
            <a:off x="251519" y="2348880"/>
            <a:ext cx="4546467" cy="2855821"/>
          </a:xfrm>
          <a:prstGeom prst="rect">
            <a:avLst/>
          </a:prstGeom>
        </p:spPr>
      </p:pic>
      <p:pic>
        <p:nvPicPr>
          <p:cNvPr id="7" name="Billede 6"/>
          <p:cNvPicPr>
            <a:picLocks noChangeAspect="1"/>
          </p:cNvPicPr>
          <p:nvPr/>
        </p:nvPicPr>
        <p:blipFill>
          <a:blip r:embed="rId3"/>
          <a:stretch>
            <a:fillRect/>
          </a:stretch>
        </p:blipFill>
        <p:spPr>
          <a:xfrm>
            <a:off x="4772978" y="2348880"/>
            <a:ext cx="4154762" cy="2857127"/>
          </a:xfrm>
          <a:prstGeom prst="rect">
            <a:avLst/>
          </a:prstGeom>
        </p:spPr>
      </p:pic>
    </p:spTree>
    <p:extLst>
      <p:ext uri="{BB962C8B-B14F-4D97-AF65-F5344CB8AC3E}">
        <p14:creationId xmlns:p14="http://schemas.microsoft.com/office/powerpoint/2010/main" val="20374298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tekst 8"/>
          <p:cNvSpPr>
            <a:spLocks noGrp="1"/>
          </p:cNvSpPr>
          <p:nvPr>
            <p:ph type="body" sz="quarter" idx="14"/>
          </p:nvPr>
        </p:nvSpPr>
        <p:spPr/>
        <p:txBody>
          <a:bodyPr>
            <a:normAutofit fontScale="92500" lnSpcReduction="10000"/>
          </a:bodyPr>
          <a:lstStyle/>
          <a:p>
            <a:endParaRPr lang="da-DK"/>
          </a:p>
        </p:txBody>
      </p:sp>
      <p:sp>
        <p:nvSpPr>
          <p:cNvPr id="8" name="Pladsholder til tekst 7"/>
          <p:cNvSpPr>
            <a:spLocks noGrp="1"/>
          </p:cNvSpPr>
          <p:nvPr>
            <p:ph type="body" sz="quarter" idx="13"/>
          </p:nvPr>
        </p:nvSpPr>
        <p:spPr/>
        <p:txBody>
          <a:bodyPr>
            <a:normAutofit fontScale="92500" lnSpcReduction="10000"/>
          </a:bodyPr>
          <a:lstStyle/>
          <a:p>
            <a:endParaRPr lang="da-DK"/>
          </a:p>
        </p:txBody>
      </p:sp>
      <p:sp>
        <p:nvSpPr>
          <p:cNvPr id="6" name="Titel 5"/>
          <p:cNvSpPr>
            <a:spLocks noGrp="1"/>
          </p:cNvSpPr>
          <p:nvPr>
            <p:ph type="title"/>
          </p:nvPr>
        </p:nvSpPr>
        <p:spPr/>
        <p:txBody>
          <a:bodyPr/>
          <a:lstStyle/>
          <a:p>
            <a:r>
              <a:rPr lang="da-DK" dirty="0" err="1"/>
              <a:t>Usability</a:t>
            </a:r>
            <a:r>
              <a:rPr lang="da-DK" dirty="0"/>
              <a:t> &amp; </a:t>
            </a:r>
            <a:r>
              <a:rPr lang="da-DK" dirty="0" err="1"/>
              <a:t>Exploratory</a:t>
            </a:r>
            <a:r>
              <a:rPr lang="da-DK" dirty="0"/>
              <a:t> </a:t>
            </a:r>
            <a:r>
              <a:rPr lang="da-DK" dirty="0" err="1"/>
              <a:t>testing</a:t>
            </a:r>
            <a:endParaRPr lang="da-DK" dirty="0"/>
          </a:p>
        </p:txBody>
      </p:sp>
      <p:sp>
        <p:nvSpPr>
          <p:cNvPr id="7" name="Pladsholder til tekst 6"/>
          <p:cNvSpPr>
            <a:spLocks noGrp="1"/>
          </p:cNvSpPr>
          <p:nvPr>
            <p:ph type="body" idx="1"/>
          </p:nvPr>
        </p:nvSpPr>
        <p:spPr/>
        <p:txBody>
          <a:bodyPr/>
          <a:lstStyle/>
          <a:p>
            <a:endParaRPr lang="da-DK"/>
          </a:p>
        </p:txBody>
      </p:sp>
      <p:sp>
        <p:nvSpPr>
          <p:cNvPr id="4" name="Pladsholder til slidenummer 3"/>
          <p:cNvSpPr>
            <a:spLocks noGrp="1"/>
          </p:cNvSpPr>
          <p:nvPr>
            <p:ph type="sldNum" sz="quarter" idx="12"/>
          </p:nvPr>
        </p:nvSpPr>
        <p:spPr/>
        <p:txBody>
          <a:bodyPr/>
          <a:lstStyle/>
          <a:p>
            <a:fld id="{C283157B-CDF1-492B-9A96-D9272214EDD6}" type="slidenum">
              <a:rPr lang="en-US" smtClean="0"/>
              <a:pPr/>
              <a:t>52</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401416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a:bodyPr>
          <a:lstStyle/>
          <a:p>
            <a:pPr lvl="0"/>
            <a:r>
              <a:rPr lang="en-GB" kern="0"/>
              <a:t>Exploratory Testing</a:t>
            </a:r>
            <a:endParaRPr lang="en-GB"/>
          </a:p>
        </p:txBody>
      </p:sp>
      <p:sp>
        <p:nvSpPr>
          <p:cNvPr id="6" name="Pladsholder til indhold 5"/>
          <p:cNvSpPr>
            <a:spLocks noGrp="1"/>
          </p:cNvSpPr>
          <p:nvPr>
            <p:ph idx="1"/>
          </p:nvPr>
        </p:nvSpPr>
        <p:spPr/>
        <p:txBody>
          <a:bodyPr>
            <a:normAutofit fontScale="92500" lnSpcReduction="20000"/>
          </a:bodyPr>
          <a:lstStyle/>
          <a:p>
            <a:pPr marL="0" indent="0">
              <a:buNone/>
            </a:pPr>
            <a:r>
              <a:rPr lang="en-GB" b="1"/>
              <a:t>Basic steps to exploratory testing</a:t>
            </a:r>
          </a:p>
          <a:p>
            <a:endParaRPr lang="en-GB"/>
          </a:p>
          <a:p>
            <a:pPr marL="514350" indent="-514350">
              <a:buFont typeface="+mj-lt"/>
              <a:buAutoNum type="arabicPeriod"/>
            </a:pPr>
            <a:r>
              <a:rPr lang="en-GB"/>
              <a:t>Identify the purpose of the product</a:t>
            </a:r>
          </a:p>
          <a:p>
            <a:pPr marL="514350" indent="-514350">
              <a:buFont typeface="+mj-lt"/>
              <a:buAutoNum type="arabicPeriod"/>
            </a:pPr>
            <a:r>
              <a:rPr lang="en-GB"/>
              <a:t>Identify functions</a:t>
            </a:r>
          </a:p>
          <a:p>
            <a:pPr marL="514350" indent="-514350">
              <a:buFont typeface="+mj-lt"/>
              <a:buAutoNum type="arabicPeriod"/>
            </a:pPr>
            <a:r>
              <a:rPr lang="en-GB"/>
              <a:t>Identify areas of potential instability</a:t>
            </a:r>
          </a:p>
          <a:p>
            <a:pPr marL="514350" indent="-514350">
              <a:buFont typeface="+mj-lt"/>
              <a:buAutoNum type="arabicPeriod"/>
            </a:pPr>
            <a:r>
              <a:rPr lang="en-GB"/>
              <a:t>Test each function and record problems</a:t>
            </a:r>
          </a:p>
          <a:p>
            <a:pPr marL="514350" indent="-514350">
              <a:buFont typeface="+mj-lt"/>
              <a:buAutoNum type="arabicPeriod"/>
            </a:pPr>
            <a:r>
              <a:rPr lang="en-GB"/>
              <a:t>Design and record a consistency verification test</a:t>
            </a:r>
          </a:p>
        </p:txBody>
      </p:sp>
      <p:sp>
        <p:nvSpPr>
          <p:cNvPr id="3" name="Slide Number Placeholder 2"/>
          <p:cNvSpPr>
            <a:spLocks noGrp="1"/>
          </p:cNvSpPr>
          <p:nvPr>
            <p:ph type="sldNum" sz="quarter" idx="12"/>
          </p:nvPr>
        </p:nvSpPr>
        <p:spPr/>
        <p:txBody>
          <a:bodyPr/>
          <a:lstStyle/>
          <a:p>
            <a:fld id="{F7AB382F-E9E6-CE49-B414-1E064FB7F064}" type="slidenum">
              <a:rPr lang="da-DK" smtClean="0"/>
              <a:t>53</a:t>
            </a:fld>
            <a:endParaRPr lang="da-DK"/>
          </a:p>
        </p:txBody>
      </p:sp>
    </p:spTree>
    <p:extLst>
      <p:ext uri="{BB962C8B-B14F-4D97-AF65-F5344CB8AC3E}">
        <p14:creationId xmlns:p14="http://schemas.microsoft.com/office/powerpoint/2010/main" val="3211197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60648"/>
            <a:ext cx="7772400" cy="685800"/>
          </a:xfrm>
        </p:spPr>
        <p:txBody>
          <a:bodyPr>
            <a:normAutofit/>
          </a:bodyPr>
          <a:lstStyle/>
          <a:p>
            <a:pPr algn="ctr"/>
            <a:r>
              <a:rPr lang="da-DK" sz="3600" dirty="0" err="1"/>
              <a:t>Usability</a:t>
            </a:r>
            <a:r>
              <a:rPr lang="da-DK" sz="3600" dirty="0"/>
              <a:t> </a:t>
            </a:r>
            <a:r>
              <a:rPr lang="da-DK" sz="3600" dirty="0" err="1"/>
              <a:t>testing</a:t>
            </a:r>
            <a:r>
              <a:rPr lang="da-DK" sz="3600" dirty="0"/>
              <a:t> </a:t>
            </a:r>
            <a:r>
              <a:rPr lang="da-DK" sz="3600" dirty="0" err="1"/>
              <a:t>techniques</a:t>
            </a:r>
            <a:endParaRPr lang="da-DK" sz="3600" dirty="0"/>
          </a:p>
        </p:txBody>
      </p:sp>
      <p:sp>
        <p:nvSpPr>
          <p:cNvPr id="3" name="Content Placeholder 2"/>
          <p:cNvSpPr>
            <a:spLocks noGrp="1"/>
          </p:cNvSpPr>
          <p:nvPr>
            <p:ph idx="1"/>
          </p:nvPr>
        </p:nvSpPr>
        <p:spPr>
          <a:xfrm>
            <a:off x="395536" y="1500174"/>
            <a:ext cx="8352928" cy="4114800"/>
          </a:xfrm>
        </p:spPr>
        <p:txBody>
          <a:bodyPr>
            <a:normAutofit/>
          </a:bodyPr>
          <a:lstStyle/>
          <a:p>
            <a:r>
              <a:rPr lang="da-DK" sz="2400" dirty="0"/>
              <a:t>The </a:t>
            </a:r>
            <a:r>
              <a:rPr lang="da-DK" sz="2400" dirty="0" err="1"/>
              <a:t>usability</a:t>
            </a:r>
            <a:r>
              <a:rPr lang="da-DK" sz="2400" dirty="0"/>
              <a:t> test </a:t>
            </a:r>
            <a:r>
              <a:rPr lang="da-DK" sz="2400" dirty="0" err="1"/>
              <a:t>techniques</a:t>
            </a:r>
            <a:r>
              <a:rPr lang="da-DK" sz="2400" dirty="0"/>
              <a:t> </a:t>
            </a:r>
            <a:r>
              <a:rPr lang="da-DK" sz="2400" dirty="0" err="1"/>
              <a:t>can</a:t>
            </a:r>
            <a:r>
              <a:rPr lang="da-DK" sz="2400" dirty="0"/>
              <a:t> </a:t>
            </a:r>
            <a:r>
              <a:rPr lang="da-DK" sz="2400" dirty="0" err="1"/>
              <a:t>be</a:t>
            </a:r>
            <a:r>
              <a:rPr lang="da-DK" sz="2400" dirty="0"/>
              <a:t> </a:t>
            </a:r>
            <a:r>
              <a:rPr lang="da-DK" sz="2400" dirty="0" err="1"/>
              <a:t>used</a:t>
            </a:r>
            <a:r>
              <a:rPr lang="da-DK" sz="2400" dirty="0"/>
              <a:t> at:</a:t>
            </a:r>
          </a:p>
          <a:p>
            <a:pPr lvl="1">
              <a:buFont typeface="Wingdings" pitchFamily="2" charset="2"/>
              <a:buChar char="Ø"/>
            </a:pPr>
            <a:r>
              <a:rPr lang="da-DK" sz="2400" dirty="0"/>
              <a:t>UI prototypes </a:t>
            </a:r>
            <a:r>
              <a:rPr lang="da-DK" sz="2400" dirty="0" err="1"/>
              <a:t>with</a:t>
            </a:r>
            <a:r>
              <a:rPr lang="da-DK" sz="2400" dirty="0"/>
              <a:t> </a:t>
            </a:r>
            <a:r>
              <a:rPr lang="da-DK" sz="2400" dirty="0" err="1"/>
              <a:t>different</a:t>
            </a:r>
            <a:r>
              <a:rPr lang="da-DK" sz="2400" dirty="0"/>
              <a:t> </a:t>
            </a:r>
            <a:r>
              <a:rPr lang="da-DK" sz="2400" dirty="0" err="1"/>
              <a:t>level</a:t>
            </a:r>
            <a:r>
              <a:rPr lang="da-DK" sz="2400" dirty="0"/>
              <a:t> of </a:t>
            </a:r>
            <a:r>
              <a:rPr lang="da-DK" sz="2400" dirty="0" err="1"/>
              <a:t>fidelity</a:t>
            </a:r>
            <a:r>
              <a:rPr lang="da-DK" sz="2400" dirty="0"/>
              <a:t>:</a:t>
            </a:r>
          </a:p>
          <a:p>
            <a:pPr lvl="2">
              <a:buFont typeface="Wingdings" pitchFamily="2" charset="2"/>
              <a:buChar char="§"/>
            </a:pPr>
            <a:r>
              <a:rPr lang="en-US" sz="2400" dirty="0"/>
              <a:t>sketches, screen dumps, interactive UI prototypes that resemble the finished UI etc.</a:t>
            </a:r>
          </a:p>
          <a:p>
            <a:pPr lvl="1">
              <a:buFont typeface="Wingdings" pitchFamily="2" charset="2"/>
              <a:buChar char="Ø"/>
            </a:pPr>
            <a:r>
              <a:rPr lang="da-DK" sz="2400" dirty="0"/>
              <a:t> UI </a:t>
            </a:r>
            <a:r>
              <a:rPr lang="da-DK" sz="2400" dirty="0" err="1"/>
              <a:t>on</a:t>
            </a:r>
            <a:r>
              <a:rPr lang="da-DK" sz="2400" dirty="0"/>
              <a:t> </a:t>
            </a:r>
            <a:r>
              <a:rPr lang="da-DK" sz="2400" dirty="0" err="1"/>
              <a:t>executing</a:t>
            </a:r>
            <a:r>
              <a:rPr lang="da-DK" sz="2400" dirty="0"/>
              <a:t> systems</a:t>
            </a:r>
          </a:p>
          <a:p>
            <a:r>
              <a:rPr lang="en-US" sz="2400" dirty="0"/>
              <a:t>There is no distinction between static and dynamic testing, but between expert reviews and user testing</a:t>
            </a:r>
            <a:endParaRPr lang="da-DK" sz="2400" dirty="0"/>
          </a:p>
        </p:txBody>
      </p:sp>
      <p:sp>
        <p:nvSpPr>
          <p:cNvPr id="4" name="Slide Number Placeholder 3"/>
          <p:cNvSpPr>
            <a:spLocks noGrp="1"/>
          </p:cNvSpPr>
          <p:nvPr>
            <p:ph type="sldNum" sz="quarter" idx="11"/>
          </p:nvPr>
        </p:nvSpPr>
        <p:spPr/>
        <p:txBody>
          <a:bodyPr/>
          <a:lstStyle/>
          <a:p>
            <a:fld id="{6CAEAC6E-F82A-460E-8320-E19FF748EA69}" type="slidenum">
              <a:rPr lang="da-DK" smtClean="0"/>
              <a:pPr/>
              <a:t>54</a:t>
            </a:fld>
            <a:endParaRPr lang="da-DK" sz="1400"/>
          </a:p>
        </p:txBody>
      </p:sp>
    </p:spTree>
    <p:extLst>
      <p:ext uri="{BB962C8B-B14F-4D97-AF65-F5344CB8AC3E}">
        <p14:creationId xmlns:p14="http://schemas.microsoft.com/office/powerpoint/2010/main" val="23354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142852"/>
            <a:ext cx="7772400" cy="685800"/>
          </a:xfrm>
        </p:spPr>
        <p:txBody>
          <a:bodyPr>
            <a:normAutofit/>
          </a:bodyPr>
          <a:lstStyle/>
          <a:p>
            <a:pPr algn="ctr"/>
            <a:r>
              <a:rPr lang="da-DK" sz="3600" dirty="0" err="1"/>
              <a:t>Usability</a:t>
            </a:r>
            <a:r>
              <a:rPr lang="da-DK" sz="3600" dirty="0"/>
              <a:t> </a:t>
            </a:r>
            <a:r>
              <a:rPr lang="da-DK" sz="3600" dirty="0" err="1"/>
              <a:t>testing</a:t>
            </a:r>
            <a:r>
              <a:rPr lang="da-DK" sz="3600" dirty="0"/>
              <a:t> </a:t>
            </a:r>
            <a:r>
              <a:rPr lang="da-DK" sz="3600" dirty="0" err="1"/>
              <a:t>techniques</a:t>
            </a:r>
            <a:endParaRPr lang="da-DK" sz="3600" dirty="0"/>
          </a:p>
        </p:txBody>
      </p:sp>
      <p:sp>
        <p:nvSpPr>
          <p:cNvPr id="3" name="Content Placeholder 2"/>
          <p:cNvSpPr>
            <a:spLocks noGrp="1"/>
          </p:cNvSpPr>
          <p:nvPr>
            <p:ph idx="1"/>
          </p:nvPr>
        </p:nvSpPr>
        <p:spPr>
          <a:xfrm>
            <a:off x="785786" y="1071546"/>
            <a:ext cx="7772400" cy="4114800"/>
          </a:xfrm>
        </p:spPr>
        <p:txBody>
          <a:bodyPr/>
          <a:lstStyle/>
          <a:p>
            <a:r>
              <a:rPr lang="da-DK" sz="2000" dirty="0" err="1"/>
              <a:t>Some</a:t>
            </a:r>
            <a:r>
              <a:rPr lang="da-DK" sz="2000" dirty="0"/>
              <a:t> formal </a:t>
            </a:r>
            <a:r>
              <a:rPr lang="da-DK" sz="2000" dirty="0" err="1"/>
              <a:t>review</a:t>
            </a:r>
            <a:r>
              <a:rPr lang="da-DK" sz="2000" dirty="0"/>
              <a:t> </a:t>
            </a:r>
            <a:r>
              <a:rPr lang="da-DK" sz="2000" dirty="0" err="1"/>
              <a:t>techniques</a:t>
            </a:r>
            <a:r>
              <a:rPr lang="da-DK" sz="2000" dirty="0"/>
              <a:t>:</a:t>
            </a:r>
          </a:p>
          <a:p>
            <a:pPr lvl="1">
              <a:buFont typeface="Wingdings" pitchFamily="2" charset="2"/>
              <a:buChar char="Ø"/>
            </a:pPr>
            <a:r>
              <a:rPr lang="en-US" sz="2000" dirty="0"/>
              <a:t>Heuristic evaluation</a:t>
            </a:r>
          </a:p>
          <a:p>
            <a:pPr lvl="1">
              <a:buFont typeface="Wingdings" pitchFamily="2" charset="2"/>
              <a:buChar char="Ø"/>
            </a:pPr>
            <a:r>
              <a:rPr lang="en-US" sz="2000" dirty="0"/>
              <a:t>Heuristic estimation</a:t>
            </a:r>
          </a:p>
          <a:p>
            <a:pPr lvl="1">
              <a:buFont typeface="Wingdings" pitchFamily="2" charset="2"/>
              <a:buChar char="Ø"/>
            </a:pPr>
            <a:r>
              <a:rPr lang="en-US" sz="2000" dirty="0"/>
              <a:t>Cognitive walkthrough</a:t>
            </a:r>
          </a:p>
          <a:p>
            <a:pPr lvl="1">
              <a:buFont typeface="Wingdings" pitchFamily="2" charset="2"/>
              <a:buChar char="Ø"/>
            </a:pPr>
            <a:r>
              <a:rPr lang="en-US" sz="2000" dirty="0"/>
              <a:t>Pluralistic walkthrough</a:t>
            </a:r>
          </a:p>
          <a:p>
            <a:pPr lvl="1">
              <a:buFont typeface="Wingdings" pitchFamily="2" charset="2"/>
              <a:buChar char="Ø"/>
            </a:pPr>
            <a:r>
              <a:rPr lang="en-US" sz="2000" dirty="0"/>
              <a:t>etc.</a:t>
            </a:r>
          </a:p>
          <a:p>
            <a:r>
              <a:rPr lang="en-US" sz="2000" dirty="0"/>
              <a:t>User testing techniques</a:t>
            </a:r>
          </a:p>
          <a:p>
            <a:pPr lvl="1">
              <a:buFont typeface="Wingdings" pitchFamily="2" charset="2"/>
              <a:buChar char="Ø"/>
            </a:pPr>
            <a:r>
              <a:rPr lang="en-US" sz="2000" dirty="0"/>
              <a:t>Think aloud</a:t>
            </a:r>
          </a:p>
          <a:p>
            <a:pPr lvl="1">
              <a:buFont typeface="Wingdings" pitchFamily="2" charset="2"/>
              <a:buChar char="Ø"/>
            </a:pPr>
            <a:r>
              <a:rPr lang="en-US" sz="2000" dirty="0"/>
              <a:t>Focus group</a:t>
            </a:r>
          </a:p>
          <a:p>
            <a:pPr lvl="1">
              <a:buFont typeface="Wingdings" pitchFamily="2" charset="2"/>
              <a:buChar char="Ø"/>
            </a:pPr>
            <a:r>
              <a:rPr lang="en-US" sz="2000" dirty="0"/>
              <a:t>etc.</a:t>
            </a:r>
            <a:endParaRPr lang="da-DK" sz="2000" dirty="0"/>
          </a:p>
        </p:txBody>
      </p:sp>
      <p:sp>
        <p:nvSpPr>
          <p:cNvPr id="4" name="Slide Number Placeholder 3"/>
          <p:cNvSpPr>
            <a:spLocks noGrp="1"/>
          </p:cNvSpPr>
          <p:nvPr>
            <p:ph type="sldNum" sz="quarter" idx="11"/>
          </p:nvPr>
        </p:nvSpPr>
        <p:spPr/>
        <p:txBody>
          <a:bodyPr/>
          <a:lstStyle/>
          <a:p>
            <a:fld id="{6CAEAC6E-F82A-460E-8320-E19FF748EA69}" type="slidenum">
              <a:rPr lang="da-DK" smtClean="0"/>
              <a:pPr/>
              <a:t>55</a:t>
            </a:fld>
            <a:endParaRPr lang="da-DK" sz="1400"/>
          </a:p>
        </p:txBody>
      </p:sp>
      <p:sp>
        <p:nvSpPr>
          <p:cNvPr id="5" name="Oval 4"/>
          <p:cNvSpPr/>
          <p:nvPr/>
        </p:nvSpPr>
        <p:spPr>
          <a:xfrm>
            <a:off x="1114817" y="3494761"/>
            <a:ext cx="2054268" cy="676406"/>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Ellipse 5"/>
          <p:cNvSpPr/>
          <p:nvPr/>
        </p:nvSpPr>
        <p:spPr>
          <a:xfrm>
            <a:off x="837635" y="1389835"/>
            <a:ext cx="400280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Rektangel 6"/>
          <p:cNvSpPr/>
          <p:nvPr/>
        </p:nvSpPr>
        <p:spPr>
          <a:xfrm>
            <a:off x="5796136" y="2492896"/>
            <a:ext cx="2520280" cy="1296144"/>
          </a:xfrm>
          <a:prstGeom prst="rect">
            <a:avLst/>
          </a:prstGeom>
          <a:noFill/>
          <a:ln>
            <a:solidFill>
              <a:srgbClr val="569C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err="1"/>
              <a:t>We</a:t>
            </a:r>
            <a:r>
              <a:rPr lang="da-DK" dirty="0"/>
              <a:t> </a:t>
            </a:r>
            <a:r>
              <a:rPr lang="da-DK" dirty="0" err="1"/>
              <a:t>will</a:t>
            </a:r>
            <a:r>
              <a:rPr lang="da-DK" dirty="0"/>
              <a:t> </a:t>
            </a:r>
            <a:r>
              <a:rPr lang="da-DK" dirty="0" err="1"/>
              <a:t>focus</a:t>
            </a:r>
            <a:r>
              <a:rPr lang="da-DK" dirty="0"/>
              <a:t> on </a:t>
            </a:r>
            <a:r>
              <a:rPr lang="da-DK" dirty="0" err="1"/>
              <a:t>two</a:t>
            </a:r>
            <a:r>
              <a:rPr lang="da-DK" dirty="0"/>
              <a:t> </a:t>
            </a:r>
            <a:r>
              <a:rPr lang="da-DK" dirty="0" err="1"/>
              <a:t>techniques</a:t>
            </a:r>
            <a:r>
              <a:rPr lang="da-DK" dirty="0"/>
              <a:t> for </a:t>
            </a:r>
            <a:r>
              <a:rPr lang="da-DK" dirty="0" err="1"/>
              <a:t>usability</a:t>
            </a:r>
            <a:r>
              <a:rPr lang="da-DK" dirty="0"/>
              <a:t> </a:t>
            </a:r>
            <a:r>
              <a:rPr lang="da-DK" dirty="0" err="1"/>
              <a:t>testing</a:t>
            </a:r>
            <a:endParaRPr lang="da-DK" dirty="0"/>
          </a:p>
        </p:txBody>
      </p:sp>
      <p:cxnSp>
        <p:nvCxnSpPr>
          <p:cNvPr id="9" name="Lige pilforbindelse 8"/>
          <p:cNvCxnSpPr>
            <a:stCxn id="7" idx="1"/>
          </p:cNvCxnSpPr>
          <p:nvPr/>
        </p:nvCxnSpPr>
        <p:spPr>
          <a:xfrm flipH="1" flipV="1">
            <a:off x="4743424" y="1916832"/>
            <a:ext cx="1052712" cy="122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Lige pilforbindelse 10"/>
          <p:cNvCxnSpPr>
            <a:stCxn id="7" idx="1"/>
          </p:cNvCxnSpPr>
          <p:nvPr/>
        </p:nvCxnSpPr>
        <p:spPr>
          <a:xfrm flipH="1">
            <a:off x="3419872" y="3140968"/>
            <a:ext cx="2376264"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194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142852"/>
            <a:ext cx="7772400" cy="685800"/>
          </a:xfrm>
        </p:spPr>
        <p:txBody>
          <a:bodyPr>
            <a:normAutofit/>
          </a:bodyPr>
          <a:lstStyle/>
          <a:p>
            <a:pPr algn="ctr"/>
            <a:r>
              <a:rPr lang="da-DK" sz="3200" dirty="0" err="1"/>
              <a:t>Create</a:t>
            </a:r>
            <a:r>
              <a:rPr lang="da-DK" sz="3200" dirty="0"/>
              <a:t> test tasks (</a:t>
            </a:r>
            <a:r>
              <a:rPr lang="da-DK" sz="3200" dirty="0" err="1"/>
              <a:t>think</a:t>
            </a:r>
            <a:r>
              <a:rPr lang="da-DK" sz="3200" dirty="0"/>
              <a:t> </a:t>
            </a:r>
            <a:r>
              <a:rPr lang="da-DK" sz="3200" dirty="0" err="1"/>
              <a:t>aloud</a:t>
            </a:r>
            <a:r>
              <a:rPr lang="da-DK" sz="3200" dirty="0"/>
              <a:t>)</a:t>
            </a:r>
          </a:p>
        </p:txBody>
      </p:sp>
      <p:sp>
        <p:nvSpPr>
          <p:cNvPr id="3" name="Content Placeholder 2"/>
          <p:cNvSpPr>
            <a:spLocks noGrp="1"/>
          </p:cNvSpPr>
          <p:nvPr>
            <p:ph sz="half" idx="1"/>
          </p:nvPr>
        </p:nvSpPr>
        <p:spPr>
          <a:xfrm>
            <a:off x="142844" y="1214422"/>
            <a:ext cx="5429288" cy="5133250"/>
          </a:xfrm>
        </p:spPr>
        <p:txBody>
          <a:bodyPr>
            <a:normAutofit lnSpcReduction="10000"/>
          </a:bodyPr>
          <a:lstStyle/>
          <a:p>
            <a:pPr marL="342900" indent="-342900">
              <a:buFont typeface="Arial" panose="020B0604020202020204" pitchFamily="34" charset="0"/>
              <a:buChar char="•"/>
            </a:pPr>
            <a:r>
              <a:rPr lang="en-US" sz="2000" dirty="0"/>
              <a:t>The participants have to carry out a number of realistic tasks  during the test session</a:t>
            </a:r>
          </a:p>
          <a:p>
            <a:pPr marL="342900" indent="-342900">
              <a:buFont typeface="Arial" panose="020B0604020202020204" pitchFamily="34" charset="0"/>
              <a:buChar char="•"/>
            </a:pPr>
            <a:r>
              <a:rPr lang="en-US" sz="2000" dirty="0"/>
              <a:t>The tasks must be based on the users need, cover the basic functionality and have a clear final</a:t>
            </a:r>
          </a:p>
          <a:p>
            <a:pPr marL="342900" indent="-342900">
              <a:buFont typeface="Arial" panose="020B0604020202020204" pitchFamily="34" charset="0"/>
              <a:buChar char="•"/>
            </a:pPr>
            <a:r>
              <a:rPr lang="en-US" sz="2000" dirty="0"/>
              <a:t>The </a:t>
            </a:r>
            <a:r>
              <a:rPr lang="en-US" sz="2000" u="sng" dirty="0">
                <a:solidFill>
                  <a:srgbClr val="FF0000"/>
                </a:solidFill>
              </a:rPr>
              <a:t>requirement specification should be the basic for choosing the tasks</a:t>
            </a:r>
            <a:r>
              <a:rPr lang="en-US" sz="2000" dirty="0"/>
              <a:t>, not the product (website)</a:t>
            </a:r>
          </a:p>
          <a:p>
            <a:pPr marL="342900" indent="-342900">
              <a:buFont typeface="Arial" panose="020B0604020202020204" pitchFamily="34" charset="0"/>
              <a:buChar char="•"/>
            </a:pPr>
            <a:r>
              <a:rPr lang="en-US" sz="2000" dirty="0"/>
              <a:t>A tasks list should be found in the test plan</a:t>
            </a:r>
          </a:p>
          <a:p>
            <a:pPr marL="342900" indent="-342900">
              <a:buFont typeface="Arial" panose="020B0604020202020204" pitchFamily="34" charset="0"/>
              <a:buChar char="•"/>
            </a:pPr>
            <a:r>
              <a:rPr lang="en-US" sz="2000" dirty="0"/>
              <a:t>Don't make too many so the most important are drowning in the mass</a:t>
            </a:r>
          </a:p>
          <a:p>
            <a:pPr marL="342900" indent="-342900">
              <a:buFont typeface="Arial" panose="020B0604020202020204" pitchFamily="34" charset="0"/>
              <a:buChar char="•"/>
            </a:pPr>
            <a:r>
              <a:rPr lang="en-US" sz="2000" dirty="0"/>
              <a:t>The first task should be easy</a:t>
            </a:r>
          </a:p>
          <a:p>
            <a:pPr marL="342900" indent="-342900">
              <a:buFont typeface="Arial" panose="020B0604020202020204" pitchFamily="34" charset="0"/>
              <a:buChar char="•"/>
            </a:pPr>
            <a:r>
              <a:rPr lang="en-US" sz="2000" dirty="0"/>
              <a:t>Both open and closed tasks</a:t>
            </a:r>
            <a:endParaRPr lang="en-US" dirty="0"/>
          </a:p>
        </p:txBody>
      </p:sp>
      <p:sp>
        <p:nvSpPr>
          <p:cNvPr id="6" name="Content Placeholder 5"/>
          <p:cNvSpPr>
            <a:spLocks noGrp="1"/>
          </p:cNvSpPr>
          <p:nvPr>
            <p:ph sz="half" idx="2"/>
          </p:nvPr>
        </p:nvSpPr>
        <p:spPr>
          <a:xfrm>
            <a:off x="5834066" y="1285860"/>
            <a:ext cx="3167090" cy="5061812"/>
          </a:xfrm>
          <a:ln w="38100">
            <a:solidFill>
              <a:srgbClr val="FF0000"/>
            </a:solidFill>
          </a:ln>
        </p:spPr>
        <p:txBody>
          <a:bodyPr>
            <a:normAutofit/>
          </a:bodyPr>
          <a:lstStyle/>
          <a:p>
            <a:r>
              <a:rPr lang="en-US" sz="2000" dirty="0"/>
              <a:t>Typical problems</a:t>
            </a:r>
          </a:p>
          <a:p>
            <a:pPr>
              <a:buFont typeface="Arial" pitchFamily="34" charset="0"/>
              <a:buChar char="•"/>
            </a:pPr>
            <a:r>
              <a:rPr lang="en-US" sz="2000" dirty="0"/>
              <a:t>Vague and ambiguous</a:t>
            </a:r>
          </a:p>
          <a:p>
            <a:pPr>
              <a:buFont typeface="Arial" pitchFamily="34" charset="0"/>
              <a:buChar char="•"/>
            </a:pPr>
            <a:r>
              <a:rPr lang="en-US" sz="2000" dirty="0"/>
              <a:t> Broad and general</a:t>
            </a:r>
          </a:p>
          <a:p>
            <a:pPr>
              <a:buFont typeface="Arial" pitchFamily="34" charset="0"/>
              <a:buChar char="•"/>
            </a:pPr>
            <a:r>
              <a:rPr lang="en-US" sz="2000" dirty="0"/>
              <a:t>Gives too much help</a:t>
            </a:r>
          </a:p>
          <a:p>
            <a:pPr>
              <a:buFont typeface="Arial" pitchFamily="34" charset="0"/>
              <a:buChar char="•"/>
            </a:pPr>
            <a:r>
              <a:rPr lang="en-US" sz="2000" dirty="0"/>
              <a:t>Contains jargon are not users</a:t>
            </a:r>
          </a:p>
          <a:p>
            <a:pPr>
              <a:buFont typeface="Arial" pitchFamily="34" charset="0"/>
              <a:buChar char="•"/>
            </a:pPr>
            <a:r>
              <a:rPr lang="en-US" sz="2000" dirty="0"/>
              <a:t> Forces the user into a specific course</a:t>
            </a:r>
          </a:p>
          <a:p>
            <a:pPr>
              <a:buFont typeface="Arial" pitchFamily="34" charset="0"/>
              <a:buChar char="•"/>
            </a:pPr>
            <a:r>
              <a:rPr lang="en-US" sz="2000" dirty="0"/>
              <a:t> Coming in atypical sequence</a:t>
            </a:r>
          </a:p>
        </p:txBody>
      </p:sp>
      <p:sp>
        <p:nvSpPr>
          <p:cNvPr id="4" name="Slide Number Placeholder 3"/>
          <p:cNvSpPr>
            <a:spLocks noGrp="1"/>
          </p:cNvSpPr>
          <p:nvPr>
            <p:ph type="sldNum" sz="quarter" idx="11"/>
          </p:nvPr>
        </p:nvSpPr>
        <p:spPr/>
        <p:txBody>
          <a:bodyPr/>
          <a:lstStyle/>
          <a:p>
            <a:fld id="{CD4C866A-6182-424E-911D-C41329156F9E}" type="slidenum">
              <a:rPr lang="da-DK" smtClean="0"/>
              <a:pPr/>
              <a:t>56</a:t>
            </a:fld>
            <a:endParaRPr lang="da-DK"/>
          </a:p>
        </p:txBody>
      </p:sp>
    </p:spTree>
    <p:extLst>
      <p:ext uri="{BB962C8B-B14F-4D97-AF65-F5344CB8AC3E}">
        <p14:creationId xmlns:p14="http://schemas.microsoft.com/office/powerpoint/2010/main" val="2111030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57224" y="142852"/>
            <a:ext cx="7772400" cy="685800"/>
          </a:xfrm>
        </p:spPr>
        <p:txBody>
          <a:bodyPr>
            <a:normAutofit fontScale="90000"/>
          </a:bodyPr>
          <a:lstStyle/>
          <a:p>
            <a:pPr algn="ctr"/>
            <a:r>
              <a:rPr lang="da-DK" dirty="0"/>
              <a:t>Open and/or </a:t>
            </a:r>
            <a:r>
              <a:rPr lang="da-DK" dirty="0" err="1"/>
              <a:t>closed</a:t>
            </a:r>
            <a:r>
              <a:rPr lang="da-DK" dirty="0"/>
              <a:t> </a:t>
            </a:r>
            <a:r>
              <a:rPr lang="da-DK" dirty="0" err="1"/>
              <a:t>tasks</a:t>
            </a:r>
            <a:endParaRPr lang="da-DK" dirty="0"/>
          </a:p>
        </p:txBody>
      </p:sp>
      <p:sp>
        <p:nvSpPr>
          <p:cNvPr id="7" name="Content Placeholder 6"/>
          <p:cNvSpPr>
            <a:spLocks noGrp="1"/>
          </p:cNvSpPr>
          <p:nvPr>
            <p:ph idx="1"/>
          </p:nvPr>
        </p:nvSpPr>
        <p:spPr>
          <a:xfrm>
            <a:off x="857224" y="1428736"/>
            <a:ext cx="7786742" cy="5084798"/>
          </a:xfrm>
        </p:spPr>
        <p:txBody>
          <a:bodyPr>
            <a:normAutofit fontScale="62500" lnSpcReduction="20000"/>
          </a:bodyPr>
          <a:lstStyle/>
          <a:p>
            <a:pPr>
              <a:lnSpc>
                <a:spcPct val="120000"/>
              </a:lnSpc>
            </a:pPr>
            <a:r>
              <a:rPr lang="en-US" dirty="0">
                <a:solidFill>
                  <a:srgbClr val="569CD6"/>
                </a:solidFill>
              </a:rPr>
              <a:t>Open, not structured tasks </a:t>
            </a:r>
            <a:r>
              <a:rPr lang="en-US" dirty="0"/>
              <a:t>(the possible solution are not provided in advance)</a:t>
            </a:r>
          </a:p>
          <a:p>
            <a:pPr lvl="1">
              <a:lnSpc>
                <a:spcPct val="120000"/>
              </a:lnSpc>
            </a:pPr>
            <a:r>
              <a:rPr lang="en-US" dirty="0"/>
              <a:t>“Buy a bouquet of flowers for yourself and one for a friend”</a:t>
            </a:r>
          </a:p>
          <a:p>
            <a:pPr lvl="1">
              <a:lnSpc>
                <a:spcPct val="120000"/>
              </a:lnSpc>
            </a:pPr>
            <a:r>
              <a:rPr lang="en-US" dirty="0"/>
              <a:t>The user decide the process  -&gt; great analytical work</a:t>
            </a:r>
          </a:p>
          <a:p>
            <a:pPr>
              <a:lnSpc>
                <a:spcPct val="120000"/>
              </a:lnSpc>
            </a:pPr>
            <a:r>
              <a:rPr lang="en-US" dirty="0">
                <a:solidFill>
                  <a:srgbClr val="569CD6"/>
                </a:solidFill>
              </a:rPr>
              <a:t>Closed, structured tasks </a:t>
            </a:r>
            <a:r>
              <a:rPr lang="en-US" dirty="0"/>
              <a:t>(predefined tasks in a specific order)</a:t>
            </a:r>
          </a:p>
          <a:p>
            <a:pPr lvl="1">
              <a:lnSpc>
                <a:spcPct val="120000"/>
              </a:lnSpc>
            </a:pPr>
            <a:r>
              <a:rPr lang="en-US" dirty="0"/>
              <a:t>“Find a bouquet of flowers in the category:  “Thanks”</a:t>
            </a:r>
          </a:p>
          <a:p>
            <a:pPr lvl="1">
              <a:lnSpc>
                <a:spcPct val="120000"/>
              </a:lnSpc>
            </a:pPr>
            <a:r>
              <a:rPr lang="en-US" dirty="0"/>
              <a:t>“Place it in the shopping cart”</a:t>
            </a:r>
          </a:p>
          <a:p>
            <a:pPr lvl="1">
              <a:lnSpc>
                <a:spcPct val="120000"/>
              </a:lnSpc>
            </a:pPr>
            <a:r>
              <a:rPr lang="en-US" dirty="0"/>
              <a:t>“Buy it”</a:t>
            </a:r>
          </a:p>
          <a:p>
            <a:pPr lvl="1">
              <a:lnSpc>
                <a:spcPct val="120000"/>
              </a:lnSpc>
            </a:pPr>
            <a:r>
              <a:rPr lang="en-US" dirty="0"/>
              <a:t>“Fill in the forms with names, addresses, etc”</a:t>
            </a:r>
          </a:p>
          <a:p>
            <a:pPr lvl="1">
              <a:lnSpc>
                <a:spcPct val="120000"/>
              </a:lnSpc>
            </a:pPr>
            <a:r>
              <a:rPr lang="en-US" dirty="0"/>
              <a:t>The possible solutions is limited -&gt; easier to the analyze</a:t>
            </a:r>
          </a:p>
          <a:p>
            <a:pPr>
              <a:lnSpc>
                <a:spcPct val="120000"/>
              </a:lnSpc>
            </a:pPr>
            <a:r>
              <a:rPr lang="en-US" dirty="0">
                <a:solidFill>
                  <a:srgbClr val="569CD6"/>
                </a:solidFill>
              </a:rPr>
              <a:t>Use a mixture!!</a:t>
            </a:r>
          </a:p>
        </p:txBody>
      </p:sp>
      <p:sp>
        <p:nvSpPr>
          <p:cNvPr id="5" name="Slide Number Placeholder 4"/>
          <p:cNvSpPr>
            <a:spLocks noGrp="1"/>
          </p:cNvSpPr>
          <p:nvPr>
            <p:ph type="sldNum" sz="quarter" idx="11"/>
          </p:nvPr>
        </p:nvSpPr>
        <p:spPr/>
        <p:txBody>
          <a:bodyPr/>
          <a:lstStyle/>
          <a:p>
            <a:fld id="{CD4C866A-6182-424E-911D-C41329156F9E}" type="slidenum">
              <a:rPr lang="da-DK" smtClean="0"/>
              <a:pPr/>
              <a:t>57</a:t>
            </a:fld>
            <a:endParaRPr lang="da-DK"/>
          </a:p>
        </p:txBody>
      </p:sp>
    </p:spTree>
    <p:extLst>
      <p:ext uri="{BB962C8B-B14F-4D97-AF65-F5344CB8AC3E}">
        <p14:creationId xmlns:p14="http://schemas.microsoft.com/office/powerpoint/2010/main" val="922424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ladsholder til tekst 10"/>
          <p:cNvSpPr>
            <a:spLocks noGrp="1"/>
          </p:cNvSpPr>
          <p:nvPr>
            <p:ph type="body" sz="quarter" idx="14"/>
          </p:nvPr>
        </p:nvSpPr>
        <p:spPr/>
        <p:txBody>
          <a:bodyPr>
            <a:normAutofit fontScale="92500" lnSpcReduction="10000"/>
          </a:bodyPr>
          <a:lstStyle/>
          <a:p>
            <a:endParaRPr lang="da-DK"/>
          </a:p>
        </p:txBody>
      </p:sp>
      <p:sp>
        <p:nvSpPr>
          <p:cNvPr id="10" name="Pladsholder til tekst 9"/>
          <p:cNvSpPr>
            <a:spLocks noGrp="1"/>
          </p:cNvSpPr>
          <p:nvPr>
            <p:ph type="body" sz="quarter" idx="13"/>
          </p:nvPr>
        </p:nvSpPr>
        <p:spPr/>
        <p:txBody>
          <a:bodyPr>
            <a:normAutofit fontScale="92500" lnSpcReduction="10000"/>
          </a:bodyPr>
          <a:lstStyle/>
          <a:p>
            <a:endParaRPr lang="da-DK"/>
          </a:p>
        </p:txBody>
      </p:sp>
      <p:sp>
        <p:nvSpPr>
          <p:cNvPr id="8" name="Titel 7"/>
          <p:cNvSpPr>
            <a:spLocks noGrp="1"/>
          </p:cNvSpPr>
          <p:nvPr>
            <p:ph type="title"/>
          </p:nvPr>
        </p:nvSpPr>
        <p:spPr/>
        <p:txBody>
          <a:bodyPr/>
          <a:lstStyle/>
          <a:p>
            <a:r>
              <a:rPr lang="da-DK" dirty="0" err="1"/>
              <a:t>Exam</a:t>
            </a:r>
            <a:endParaRPr lang="da-DK" dirty="0"/>
          </a:p>
        </p:txBody>
      </p:sp>
      <p:sp>
        <p:nvSpPr>
          <p:cNvPr id="9" name="Pladsholder til tekst 8"/>
          <p:cNvSpPr>
            <a:spLocks noGrp="1"/>
          </p:cNvSpPr>
          <p:nvPr>
            <p:ph type="body" idx="1"/>
          </p:nvPr>
        </p:nvSpPr>
        <p:spPr/>
        <p:txBody>
          <a:bodyPr/>
          <a:lstStyle/>
          <a:p>
            <a:endParaRPr lang="da-DK"/>
          </a:p>
        </p:txBody>
      </p:sp>
      <p:sp>
        <p:nvSpPr>
          <p:cNvPr id="4" name="Pladsholder til slidenummer 3"/>
          <p:cNvSpPr>
            <a:spLocks noGrp="1"/>
          </p:cNvSpPr>
          <p:nvPr>
            <p:ph type="sldNum" sz="quarter" idx="12"/>
          </p:nvPr>
        </p:nvSpPr>
        <p:spPr/>
        <p:txBody>
          <a:bodyPr/>
          <a:lstStyle/>
          <a:p>
            <a:fld id="{C283157B-CDF1-492B-9A96-D9272214EDD6}" type="slidenum">
              <a:rPr lang="en-US" smtClean="0"/>
              <a:pPr/>
              <a:t>58</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Tree>
    <p:extLst>
      <p:ext uri="{BB962C8B-B14F-4D97-AF65-F5344CB8AC3E}">
        <p14:creationId xmlns:p14="http://schemas.microsoft.com/office/powerpoint/2010/main" val="803533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a-DK" dirty="0" err="1"/>
              <a:t>Exam</a:t>
            </a:r>
            <a:r>
              <a:rPr lang="da-DK" dirty="0"/>
              <a:t> guide from </a:t>
            </a:r>
            <a:r>
              <a:rPr lang="da-DK" dirty="0" err="1"/>
              <a:t>canvas</a:t>
            </a:r>
            <a:r>
              <a:rPr lang="da-DK" dirty="0"/>
              <a:t>:</a:t>
            </a:r>
          </a:p>
        </p:txBody>
      </p:sp>
      <p:sp>
        <p:nvSpPr>
          <p:cNvPr id="6" name="Pladsholder til slidenummer 5"/>
          <p:cNvSpPr>
            <a:spLocks noGrp="1"/>
          </p:cNvSpPr>
          <p:nvPr>
            <p:ph type="sldNum" sz="quarter" idx="12"/>
          </p:nvPr>
        </p:nvSpPr>
        <p:spPr/>
        <p:txBody>
          <a:bodyPr/>
          <a:lstStyle/>
          <a:p>
            <a:fld id="{C283157B-CDF1-492B-9A96-D9272214EDD6}" type="slidenum">
              <a:rPr lang="en-US" smtClean="0"/>
              <a:t>59</a:t>
            </a:fld>
            <a:endParaRPr lang="en-US" dirty="0"/>
          </a:p>
        </p:txBody>
      </p:sp>
      <p:sp>
        <p:nvSpPr>
          <p:cNvPr id="7" name="Pladsholder til dato 6"/>
          <p:cNvSpPr>
            <a:spLocks noGrp="1"/>
          </p:cNvSpPr>
          <p:nvPr>
            <p:ph type="dt" sz="half" idx="2"/>
          </p:nvPr>
        </p:nvSpPr>
        <p:spPr/>
        <p:txBody>
          <a:bodyPr/>
          <a:lstStyle/>
          <a:p>
            <a:fld id="{E6098F83-2D62-447C-A4AF-151ED0B70E7C}" type="datetime1">
              <a:rPr lang="en-US" smtClean="0"/>
              <a:t>5/30/2017</a:t>
            </a:fld>
            <a:endParaRPr lang="en-US"/>
          </a:p>
        </p:txBody>
      </p:sp>
      <p:graphicFrame>
        <p:nvGraphicFramePr>
          <p:cNvPr id="10" name="Objekt 9">
            <a:hlinkClick r:id="" action="ppaction://ole?verb=0"/>
          </p:cNvPr>
          <p:cNvGraphicFramePr>
            <a:graphicFrameLocks noChangeAspect="1"/>
          </p:cNvGraphicFramePr>
          <p:nvPr>
            <p:extLst>
              <p:ext uri="{D42A27DB-BD31-4B8C-83A1-F6EECF244321}">
                <p14:modId xmlns:p14="http://schemas.microsoft.com/office/powerpoint/2010/main" val="1704790376"/>
              </p:ext>
            </p:extLst>
          </p:nvPr>
        </p:nvGraphicFramePr>
        <p:xfrm>
          <a:off x="1601924" y="1417043"/>
          <a:ext cx="5940152" cy="4454598"/>
        </p:xfrm>
        <a:graphic>
          <a:graphicData uri="http://schemas.openxmlformats.org/presentationml/2006/ole">
            <mc:AlternateContent xmlns:mc="http://schemas.openxmlformats.org/markup-compatibility/2006">
              <mc:Choice xmlns:v="urn:schemas-microsoft-com:vml" Requires="v">
                <p:oleObj spid="_x0000_s2050" name="Presentation" r:id="rId4" imgW="4509539" imgH="3383267" progId="PowerPoint.Show.12">
                  <p:embed/>
                </p:oleObj>
              </mc:Choice>
              <mc:Fallback>
                <p:oleObj name="Presentation" r:id="rId4" imgW="4509539" imgH="3383267" progId="PowerPoint.Show.12">
                  <p:embed/>
                  <p:pic>
                    <p:nvPicPr>
                      <p:cNvPr id="0" name=""/>
                      <p:cNvPicPr/>
                      <p:nvPr/>
                    </p:nvPicPr>
                    <p:blipFill>
                      <a:blip r:embed="rId5"/>
                      <a:stretch>
                        <a:fillRect/>
                      </a:stretch>
                    </p:blipFill>
                    <p:spPr>
                      <a:xfrm>
                        <a:off x="1601924" y="1417043"/>
                        <a:ext cx="5940152" cy="4454598"/>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1753233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Test Plan</a:t>
            </a:r>
            <a:endParaRPr lang="en-US" dirty="0"/>
          </a:p>
        </p:txBody>
      </p:sp>
      <p:sp>
        <p:nvSpPr>
          <p:cNvPr id="3" name="Pladsholder til indhold 2"/>
          <p:cNvSpPr>
            <a:spLocks noGrp="1"/>
          </p:cNvSpPr>
          <p:nvPr>
            <p:ph idx="1"/>
          </p:nvPr>
        </p:nvSpPr>
        <p:spPr>
          <a:xfrm>
            <a:off x="457200" y="1600201"/>
            <a:ext cx="8229600" cy="1756792"/>
          </a:xfrm>
        </p:spPr>
        <p:txBody>
          <a:bodyPr>
            <a:normAutofit fontScale="70000" lnSpcReduction="20000"/>
          </a:bodyPr>
          <a:lstStyle/>
          <a:p>
            <a:pPr marL="0" indent="0" defTabSz="914400" eaLnBrk="0" fontAlgn="base" hangingPunct="0">
              <a:spcBef>
                <a:spcPct val="30000"/>
              </a:spcBef>
              <a:spcAft>
                <a:spcPct val="0"/>
              </a:spcAft>
              <a:buClrTx/>
              <a:buSzTx/>
              <a:buNone/>
              <a:defRPr/>
            </a:pPr>
            <a:r>
              <a:rPr lang="en-US" dirty="0"/>
              <a:t>The plan typically contains a detailed understanding of what the eventual workflow will be. In software testing, a test plan gives detailed testing information regarding an upcoming testing effort, including Scope of testing. At the very least, it has to contain:</a:t>
            </a:r>
          </a:p>
          <a:p>
            <a:pPr marL="0" indent="0" defTabSz="914400" eaLnBrk="0" fontAlgn="base" hangingPunct="0">
              <a:spcBef>
                <a:spcPct val="30000"/>
              </a:spcBef>
              <a:spcAft>
                <a:spcPct val="0"/>
              </a:spcAft>
              <a:buClrTx/>
              <a:buSzTx/>
              <a:buNone/>
              <a:defRPr/>
            </a:pPr>
            <a:endParaRPr lang="en-US" dirty="0"/>
          </a:p>
        </p:txBody>
      </p:sp>
      <p:sp>
        <p:nvSpPr>
          <p:cNvPr id="4" name="Pladsholder til diasnummer 3"/>
          <p:cNvSpPr>
            <a:spLocks noGrp="1"/>
          </p:cNvSpPr>
          <p:nvPr>
            <p:ph type="sldNum" sz="quarter" idx="12"/>
          </p:nvPr>
        </p:nvSpPr>
        <p:spPr/>
        <p:txBody>
          <a:bodyPr/>
          <a:lstStyle/>
          <a:p>
            <a:fld id="{F7AB382F-E9E6-CE49-B414-1E064FB7F064}" type="slidenum">
              <a:rPr lang="da-DK" smtClean="0"/>
              <a:t>6</a:t>
            </a:fld>
            <a:endParaRPr lang="da-DK"/>
          </a:p>
        </p:txBody>
      </p:sp>
      <p:graphicFrame>
        <p:nvGraphicFramePr>
          <p:cNvPr id="7" name="Diagram 6"/>
          <p:cNvGraphicFramePr/>
          <p:nvPr>
            <p:extLst>
              <p:ext uri="{D42A27DB-BD31-4B8C-83A1-F6EECF244321}">
                <p14:modId xmlns:p14="http://schemas.microsoft.com/office/powerpoint/2010/main" val="4065792094"/>
              </p:ext>
            </p:extLst>
          </p:nvPr>
        </p:nvGraphicFramePr>
        <p:xfrm>
          <a:off x="2359068" y="3356993"/>
          <a:ext cx="4425864" cy="2427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50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939800"/>
          </a:xfrm>
        </p:spPr>
        <p:txBody>
          <a:bodyPr/>
          <a:lstStyle/>
          <a:p>
            <a:pPr eaLnBrk="1" hangingPunct="1"/>
            <a:r>
              <a:rPr lang="en-US" dirty="0"/>
              <a:t>Test Phases </a:t>
            </a:r>
          </a:p>
        </p:txBody>
      </p:sp>
      <p:grpSp>
        <p:nvGrpSpPr>
          <p:cNvPr id="2" name="Group 3"/>
          <p:cNvGrpSpPr>
            <a:grpSpLocks noChangeAspect="1"/>
          </p:cNvGrpSpPr>
          <p:nvPr/>
        </p:nvGrpSpPr>
        <p:grpSpPr bwMode="auto">
          <a:xfrm>
            <a:off x="0" y="1027113"/>
            <a:ext cx="9091439" cy="5187950"/>
            <a:chOff x="2545" y="1607"/>
            <a:chExt cx="6916" cy="3921"/>
          </a:xfrm>
        </p:grpSpPr>
        <p:sp>
          <p:nvSpPr>
            <p:cNvPr id="39947" name="Text Box 5"/>
            <p:cNvSpPr txBox="1">
              <a:spLocks noChangeArrowheads="1"/>
            </p:cNvSpPr>
            <p:nvPr/>
          </p:nvSpPr>
          <p:spPr bwMode="auto">
            <a:xfrm>
              <a:off x="2545" y="2147"/>
              <a:ext cx="840" cy="540"/>
            </a:xfrm>
            <a:prstGeom prst="rect">
              <a:avLst/>
            </a:prstGeom>
            <a:solidFill>
              <a:srgbClr val="0099FF"/>
            </a:solidFill>
            <a:ln w="9525">
              <a:solidFill>
                <a:srgbClr val="002060"/>
              </a:solidFill>
              <a:miter lim="800000"/>
              <a:headEnd/>
              <a:tailEnd/>
            </a:ln>
          </p:spPr>
          <p:txBody>
            <a:bodyPr/>
            <a:lstStyle/>
            <a:p>
              <a:pPr algn="ctr"/>
              <a:r>
                <a:rPr lang="da-DK" sz="1400" dirty="0" err="1">
                  <a:solidFill>
                    <a:schemeClr val="bg1"/>
                  </a:solidFill>
                </a:rPr>
                <a:t>Component</a:t>
              </a:r>
              <a:endParaRPr lang="da-DK" sz="1400" dirty="0">
                <a:solidFill>
                  <a:schemeClr val="bg1"/>
                </a:solidFill>
              </a:endParaRPr>
            </a:p>
            <a:p>
              <a:pPr algn="ctr"/>
              <a:r>
                <a:rPr lang="da-DK" sz="1400" dirty="0">
                  <a:solidFill>
                    <a:schemeClr val="bg1"/>
                  </a:solidFill>
                </a:rPr>
                <a:t>test</a:t>
              </a:r>
            </a:p>
          </p:txBody>
        </p:sp>
        <p:sp>
          <p:nvSpPr>
            <p:cNvPr id="39949" name="Text Box 7"/>
            <p:cNvSpPr txBox="1">
              <a:spLocks noChangeArrowheads="1"/>
            </p:cNvSpPr>
            <p:nvPr/>
          </p:nvSpPr>
          <p:spPr bwMode="auto">
            <a:xfrm>
              <a:off x="2574" y="4178"/>
              <a:ext cx="895" cy="540"/>
            </a:xfrm>
            <a:prstGeom prst="rect">
              <a:avLst/>
            </a:prstGeom>
            <a:solidFill>
              <a:srgbClr val="0099FF"/>
            </a:solidFill>
            <a:ln w="9525">
              <a:solidFill>
                <a:srgbClr val="002060"/>
              </a:solidFill>
              <a:miter lim="800000"/>
              <a:headEnd/>
              <a:tailEnd/>
            </a:ln>
          </p:spPr>
          <p:txBody>
            <a:bodyPr/>
            <a:lstStyle/>
            <a:p>
              <a:pPr algn="ctr"/>
              <a:r>
                <a:rPr lang="da-DK" sz="1400" dirty="0" err="1">
                  <a:solidFill>
                    <a:schemeClr val="bg1"/>
                  </a:solidFill>
                </a:rPr>
                <a:t>Component</a:t>
              </a:r>
              <a:endParaRPr lang="da-DK" sz="1400" dirty="0">
                <a:solidFill>
                  <a:schemeClr val="bg1"/>
                </a:solidFill>
              </a:endParaRPr>
            </a:p>
            <a:p>
              <a:pPr algn="ctr"/>
              <a:r>
                <a:rPr lang="da-DK" sz="1400" dirty="0">
                  <a:solidFill>
                    <a:schemeClr val="bg1"/>
                  </a:solidFill>
                </a:rPr>
                <a:t>test</a:t>
              </a:r>
            </a:p>
          </p:txBody>
        </p:sp>
        <p:sp>
          <p:nvSpPr>
            <p:cNvPr id="39950" name="Text Box 8"/>
            <p:cNvSpPr txBox="1">
              <a:spLocks noChangeArrowheads="1"/>
            </p:cNvSpPr>
            <p:nvPr/>
          </p:nvSpPr>
          <p:spPr bwMode="auto">
            <a:xfrm>
              <a:off x="3211" y="1613"/>
              <a:ext cx="1223" cy="675"/>
            </a:xfrm>
            <a:prstGeom prst="rect">
              <a:avLst/>
            </a:prstGeom>
            <a:noFill/>
            <a:ln w="9525">
              <a:noFill/>
              <a:miter lim="800000"/>
              <a:headEnd/>
              <a:tailEnd/>
            </a:ln>
          </p:spPr>
          <p:txBody>
            <a:bodyPr/>
            <a:lstStyle/>
            <a:p>
              <a:pPr algn="ctr"/>
              <a:r>
                <a:rPr lang="en-US" sz="1400" i="1" dirty="0">
                  <a:solidFill>
                    <a:schemeClr val="bg1"/>
                  </a:solidFill>
                </a:rPr>
                <a:t>Design</a:t>
              </a:r>
            </a:p>
            <a:p>
              <a:pPr algn="ctr"/>
              <a:r>
                <a:rPr lang="en-US" sz="1400" i="1" dirty="0">
                  <a:solidFill>
                    <a:schemeClr val="bg1"/>
                  </a:solidFill>
                </a:rPr>
                <a:t>Specifications/</a:t>
              </a:r>
            </a:p>
            <a:p>
              <a:pPr algn="ctr"/>
              <a:r>
                <a:rPr lang="en-US" sz="1400" i="1" dirty="0">
                  <a:solidFill>
                    <a:schemeClr val="bg1"/>
                  </a:solidFill>
                </a:rPr>
                <a:t>Interactions</a:t>
              </a:r>
            </a:p>
            <a:p>
              <a:pPr algn="ctr"/>
              <a:r>
                <a:rPr lang="en-US" sz="1400" i="1" dirty="0">
                  <a:solidFill>
                    <a:schemeClr val="bg1"/>
                  </a:solidFill>
                </a:rPr>
                <a:t>diagrams</a:t>
              </a:r>
              <a:endParaRPr lang="en-US" sz="1400" dirty="0">
                <a:solidFill>
                  <a:schemeClr val="bg1"/>
                </a:solidFill>
              </a:endParaRPr>
            </a:p>
          </p:txBody>
        </p:sp>
        <p:sp>
          <p:nvSpPr>
            <p:cNvPr id="39951" name="Text Box 9"/>
            <p:cNvSpPr txBox="1">
              <a:spLocks noChangeArrowheads="1"/>
            </p:cNvSpPr>
            <p:nvPr/>
          </p:nvSpPr>
          <p:spPr bwMode="auto">
            <a:xfrm>
              <a:off x="3253" y="3233"/>
              <a:ext cx="1086" cy="540"/>
            </a:xfrm>
            <a:prstGeom prst="rect">
              <a:avLst/>
            </a:prstGeom>
            <a:solidFill>
              <a:srgbClr val="0099FF"/>
            </a:solidFill>
            <a:ln w="9525">
              <a:solidFill>
                <a:srgbClr val="002060"/>
              </a:solidFill>
              <a:miter lim="800000"/>
              <a:headEnd/>
              <a:tailEnd/>
            </a:ln>
          </p:spPr>
          <p:txBody>
            <a:bodyPr/>
            <a:lstStyle/>
            <a:p>
              <a:pPr algn="ctr"/>
              <a:r>
                <a:rPr lang="da-DK" sz="1400">
                  <a:solidFill>
                    <a:schemeClr val="bg1"/>
                  </a:solidFill>
                </a:rPr>
                <a:t>Integration test</a:t>
              </a:r>
            </a:p>
          </p:txBody>
        </p:sp>
        <p:sp>
          <p:nvSpPr>
            <p:cNvPr id="39952" name="Text Box 10"/>
            <p:cNvSpPr txBox="1">
              <a:spLocks noChangeArrowheads="1"/>
            </p:cNvSpPr>
            <p:nvPr/>
          </p:nvSpPr>
          <p:spPr bwMode="auto">
            <a:xfrm>
              <a:off x="4882" y="3281"/>
              <a:ext cx="1467" cy="540"/>
            </a:xfrm>
            <a:prstGeom prst="rect">
              <a:avLst/>
            </a:prstGeom>
            <a:solidFill>
              <a:srgbClr val="0099FF"/>
            </a:solidFill>
            <a:ln w="9525">
              <a:solidFill>
                <a:srgbClr val="002060"/>
              </a:solidFill>
              <a:miter lim="800000"/>
              <a:headEnd/>
              <a:tailEnd/>
            </a:ln>
          </p:spPr>
          <p:txBody>
            <a:bodyPr/>
            <a:lstStyle/>
            <a:p>
              <a:pPr algn="ctr"/>
              <a:r>
                <a:rPr lang="da-DK" sz="1400">
                  <a:solidFill>
                    <a:schemeClr val="bg1"/>
                  </a:solidFill>
                </a:rPr>
                <a:t>System</a:t>
              </a:r>
            </a:p>
            <a:p>
              <a:pPr algn="ctr"/>
              <a:r>
                <a:rPr lang="da-DK" sz="1400">
                  <a:solidFill>
                    <a:schemeClr val="bg1"/>
                  </a:solidFill>
                </a:rPr>
                <a:t>test</a:t>
              </a:r>
            </a:p>
          </p:txBody>
        </p:sp>
        <p:sp>
          <p:nvSpPr>
            <p:cNvPr id="39953" name="Text Box 11"/>
            <p:cNvSpPr txBox="1">
              <a:spLocks noChangeArrowheads="1"/>
            </p:cNvSpPr>
            <p:nvPr/>
          </p:nvSpPr>
          <p:spPr bwMode="auto">
            <a:xfrm>
              <a:off x="5425" y="2579"/>
              <a:ext cx="1087" cy="540"/>
            </a:xfrm>
            <a:prstGeom prst="rect">
              <a:avLst/>
            </a:prstGeom>
            <a:solidFill>
              <a:srgbClr val="0099FF"/>
            </a:solidFill>
            <a:ln w="9525">
              <a:solidFill>
                <a:srgbClr val="002060"/>
              </a:solidFill>
              <a:miter lim="800000"/>
              <a:headEnd/>
              <a:tailEnd/>
            </a:ln>
          </p:spPr>
          <p:txBody>
            <a:bodyPr/>
            <a:lstStyle/>
            <a:p>
              <a:pPr algn="ctr"/>
              <a:r>
                <a:rPr lang="da-DK" sz="1400" dirty="0">
                  <a:solidFill>
                    <a:schemeClr val="bg1"/>
                  </a:solidFill>
                </a:rPr>
                <a:t>Performance</a:t>
              </a:r>
            </a:p>
            <a:p>
              <a:pPr algn="ctr"/>
              <a:r>
                <a:rPr lang="da-DK" sz="1400" dirty="0">
                  <a:solidFill>
                    <a:schemeClr val="bg1"/>
                  </a:solidFill>
                </a:rPr>
                <a:t>test</a:t>
              </a:r>
            </a:p>
          </p:txBody>
        </p:sp>
        <p:sp>
          <p:nvSpPr>
            <p:cNvPr id="39954" name="Text Box 12"/>
            <p:cNvSpPr txBox="1">
              <a:spLocks noChangeArrowheads="1"/>
            </p:cNvSpPr>
            <p:nvPr/>
          </p:nvSpPr>
          <p:spPr bwMode="auto">
            <a:xfrm>
              <a:off x="6675" y="3281"/>
              <a:ext cx="869" cy="540"/>
            </a:xfrm>
            <a:prstGeom prst="rect">
              <a:avLst/>
            </a:prstGeom>
            <a:solidFill>
              <a:srgbClr val="0099FF"/>
            </a:solidFill>
            <a:ln w="9525">
              <a:solidFill>
                <a:srgbClr val="002060"/>
              </a:solidFill>
              <a:miter lim="800000"/>
              <a:headEnd/>
              <a:tailEnd/>
            </a:ln>
          </p:spPr>
          <p:txBody>
            <a:bodyPr/>
            <a:lstStyle/>
            <a:p>
              <a:pPr algn="ctr"/>
              <a:r>
                <a:rPr lang="da-DK" sz="1400">
                  <a:solidFill>
                    <a:schemeClr val="bg1"/>
                  </a:solidFill>
                </a:rPr>
                <a:t>Accept  test</a:t>
              </a:r>
            </a:p>
          </p:txBody>
        </p:sp>
        <p:sp>
          <p:nvSpPr>
            <p:cNvPr id="39955" name="Text Box 13"/>
            <p:cNvSpPr txBox="1">
              <a:spLocks noChangeArrowheads="1"/>
            </p:cNvSpPr>
            <p:nvPr/>
          </p:nvSpPr>
          <p:spPr bwMode="auto">
            <a:xfrm>
              <a:off x="8088" y="3281"/>
              <a:ext cx="1005" cy="540"/>
            </a:xfrm>
            <a:prstGeom prst="rect">
              <a:avLst/>
            </a:prstGeom>
            <a:solidFill>
              <a:srgbClr val="0099FF"/>
            </a:solidFill>
            <a:ln w="9525">
              <a:solidFill>
                <a:srgbClr val="002060"/>
              </a:solidFill>
              <a:miter lim="800000"/>
              <a:headEnd/>
              <a:tailEnd/>
            </a:ln>
          </p:spPr>
          <p:txBody>
            <a:bodyPr/>
            <a:lstStyle/>
            <a:p>
              <a:pPr algn="ctr"/>
              <a:r>
                <a:rPr lang="da-DK" sz="1200" dirty="0">
                  <a:solidFill>
                    <a:schemeClr val="bg1"/>
                  </a:solidFill>
                </a:rPr>
                <a:t>Installation</a:t>
              </a:r>
            </a:p>
            <a:p>
              <a:pPr algn="ctr"/>
              <a:r>
                <a:rPr lang="da-DK" sz="1200" dirty="0">
                  <a:solidFill>
                    <a:schemeClr val="bg1"/>
                  </a:solidFill>
                </a:rPr>
                <a:t>test / Live test</a:t>
              </a:r>
            </a:p>
          </p:txBody>
        </p:sp>
        <p:sp>
          <p:nvSpPr>
            <p:cNvPr id="39957" name="Line 16"/>
            <p:cNvSpPr>
              <a:spLocks noChangeShapeType="1"/>
            </p:cNvSpPr>
            <p:nvPr/>
          </p:nvSpPr>
          <p:spPr bwMode="auto">
            <a:xfrm flipV="1">
              <a:off x="3117" y="3773"/>
              <a:ext cx="272" cy="405"/>
            </a:xfrm>
            <a:prstGeom prst="line">
              <a:avLst/>
            </a:prstGeom>
            <a:noFill/>
            <a:ln w="9525">
              <a:solidFill>
                <a:srgbClr val="569CD6"/>
              </a:solidFill>
              <a:round/>
              <a:headEnd/>
              <a:tailEnd type="triangle" w="med" len="med"/>
            </a:ln>
          </p:spPr>
          <p:txBody>
            <a:bodyPr/>
            <a:lstStyle/>
            <a:p>
              <a:endParaRPr lang="da-DK"/>
            </a:p>
          </p:txBody>
        </p:sp>
        <p:sp>
          <p:nvSpPr>
            <p:cNvPr id="39958" name="Line 17"/>
            <p:cNvSpPr>
              <a:spLocks noChangeShapeType="1"/>
            </p:cNvSpPr>
            <p:nvPr/>
          </p:nvSpPr>
          <p:spPr bwMode="auto">
            <a:xfrm>
              <a:off x="3306" y="2687"/>
              <a:ext cx="219" cy="546"/>
            </a:xfrm>
            <a:prstGeom prst="line">
              <a:avLst/>
            </a:prstGeom>
            <a:noFill/>
            <a:ln w="9525">
              <a:solidFill>
                <a:srgbClr val="569CD6"/>
              </a:solidFill>
              <a:round/>
              <a:headEnd/>
              <a:tailEnd type="triangle" w="med" len="med"/>
            </a:ln>
          </p:spPr>
          <p:txBody>
            <a:bodyPr/>
            <a:lstStyle/>
            <a:p>
              <a:endParaRPr lang="da-DK"/>
            </a:p>
          </p:txBody>
        </p:sp>
        <p:sp>
          <p:nvSpPr>
            <p:cNvPr id="39959" name="Text Box 18"/>
            <p:cNvSpPr txBox="1">
              <a:spLocks noChangeArrowheads="1"/>
            </p:cNvSpPr>
            <p:nvPr/>
          </p:nvSpPr>
          <p:spPr bwMode="auto">
            <a:xfrm>
              <a:off x="4408" y="1607"/>
              <a:ext cx="1222" cy="1080"/>
            </a:xfrm>
            <a:prstGeom prst="rect">
              <a:avLst/>
            </a:prstGeom>
            <a:noFill/>
            <a:ln w="9525">
              <a:noFill/>
              <a:miter lim="800000"/>
              <a:headEnd/>
              <a:tailEnd/>
            </a:ln>
          </p:spPr>
          <p:txBody>
            <a:bodyPr/>
            <a:lstStyle/>
            <a:p>
              <a:pPr algn="ctr"/>
              <a:r>
                <a:rPr lang="en-US" sz="1400" i="1">
                  <a:solidFill>
                    <a:schemeClr val="bg1"/>
                  </a:solidFill>
                </a:rPr>
                <a:t>Use- Cases /</a:t>
              </a:r>
            </a:p>
            <a:p>
              <a:pPr algn="ctr"/>
              <a:r>
                <a:rPr lang="en-US" sz="1400" i="1">
                  <a:solidFill>
                    <a:schemeClr val="bg1"/>
                  </a:solidFill>
                </a:rPr>
                <a:t>System-events</a:t>
              </a:r>
            </a:p>
          </p:txBody>
        </p:sp>
        <p:sp>
          <p:nvSpPr>
            <p:cNvPr id="39960" name="Text Box 19"/>
            <p:cNvSpPr txBox="1">
              <a:spLocks noChangeArrowheads="1"/>
            </p:cNvSpPr>
            <p:nvPr/>
          </p:nvSpPr>
          <p:spPr bwMode="auto">
            <a:xfrm>
              <a:off x="5605" y="1607"/>
              <a:ext cx="1225" cy="675"/>
            </a:xfrm>
            <a:prstGeom prst="rect">
              <a:avLst/>
            </a:prstGeom>
            <a:noFill/>
            <a:ln w="9525">
              <a:noFill/>
              <a:miter lim="800000"/>
              <a:headEnd/>
              <a:tailEnd/>
            </a:ln>
          </p:spPr>
          <p:txBody>
            <a:bodyPr/>
            <a:lstStyle/>
            <a:p>
              <a:pPr algn="ctr"/>
              <a:r>
                <a:rPr lang="en-US" sz="1400" i="1">
                  <a:solidFill>
                    <a:schemeClr val="bg1"/>
                  </a:solidFill>
                </a:rPr>
                <a:t>Other requirements / Quality</a:t>
              </a:r>
              <a:endParaRPr lang="en-US" sz="1400">
                <a:solidFill>
                  <a:schemeClr val="bg1"/>
                </a:solidFill>
              </a:endParaRPr>
            </a:p>
          </p:txBody>
        </p:sp>
        <p:sp>
          <p:nvSpPr>
            <p:cNvPr id="39961" name="Text Box 20"/>
            <p:cNvSpPr txBox="1">
              <a:spLocks noChangeArrowheads="1"/>
            </p:cNvSpPr>
            <p:nvPr/>
          </p:nvSpPr>
          <p:spPr bwMode="auto">
            <a:xfrm>
              <a:off x="6879" y="1613"/>
              <a:ext cx="1223" cy="675"/>
            </a:xfrm>
            <a:prstGeom prst="rect">
              <a:avLst/>
            </a:prstGeom>
            <a:noFill/>
            <a:ln w="9525">
              <a:noFill/>
              <a:miter lim="800000"/>
              <a:headEnd/>
              <a:tailEnd/>
            </a:ln>
          </p:spPr>
          <p:txBody>
            <a:bodyPr/>
            <a:lstStyle/>
            <a:p>
              <a:pPr algn="ctr"/>
              <a:r>
                <a:rPr lang="en-US" sz="1400" i="1" dirty="0">
                  <a:solidFill>
                    <a:schemeClr val="bg1"/>
                  </a:solidFill>
                </a:rPr>
                <a:t>Use-cases</a:t>
              </a:r>
            </a:p>
          </p:txBody>
        </p:sp>
        <p:sp>
          <p:nvSpPr>
            <p:cNvPr id="39962" name="Text Box 21"/>
            <p:cNvSpPr txBox="1">
              <a:spLocks noChangeArrowheads="1"/>
            </p:cNvSpPr>
            <p:nvPr/>
          </p:nvSpPr>
          <p:spPr bwMode="auto">
            <a:xfrm>
              <a:off x="8237" y="1613"/>
              <a:ext cx="1224" cy="675"/>
            </a:xfrm>
            <a:prstGeom prst="rect">
              <a:avLst/>
            </a:prstGeom>
            <a:noFill/>
            <a:ln w="9525">
              <a:noFill/>
              <a:miter lim="800000"/>
              <a:headEnd/>
              <a:tailEnd/>
            </a:ln>
          </p:spPr>
          <p:txBody>
            <a:bodyPr/>
            <a:lstStyle/>
            <a:p>
              <a:pPr algn="ctr"/>
              <a:r>
                <a:rPr lang="en-US" sz="1400" i="1">
                  <a:solidFill>
                    <a:schemeClr val="bg1"/>
                  </a:solidFill>
                </a:rPr>
                <a:t>Operation</a:t>
              </a:r>
              <a:endParaRPr lang="en-US" sz="1400">
                <a:solidFill>
                  <a:schemeClr val="bg1"/>
                </a:solidFill>
              </a:endParaRPr>
            </a:p>
          </p:txBody>
        </p:sp>
        <p:sp>
          <p:nvSpPr>
            <p:cNvPr id="39963" name="Text Box 22"/>
            <p:cNvSpPr txBox="1">
              <a:spLocks noChangeArrowheads="1"/>
            </p:cNvSpPr>
            <p:nvPr/>
          </p:nvSpPr>
          <p:spPr bwMode="auto">
            <a:xfrm>
              <a:off x="3632" y="3875"/>
              <a:ext cx="1223" cy="675"/>
            </a:xfrm>
            <a:prstGeom prst="rect">
              <a:avLst/>
            </a:prstGeom>
            <a:noFill/>
            <a:ln w="9525">
              <a:noFill/>
              <a:miter lim="800000"/>
              <a:headEnd/>
              <a:tailEnd/>
            </a:ln>
          </p:spPr>
          <p:txBody>
            <a:bodyPr/>
            <a:lstStyle/>
            <a:p>
              <a:pPr algn="ctr"/>
              <a:r>
                <a:rPr lang="en-US" sz="1400" i="1" dirty="0">
                  <a:solidFill>
                    <a:schemeClr val="bg1"/>
                  </a:solidFill>
                </a:rPr>
                <a:t>Components and modules</a:t>
              </a:r>
            </a:p>
            <a:p>
              <a:pPr algn="ctr"/>
              <a:r>
                <a:rPr lang="en-US" sz="1400" i="1" dirty="0">
                  <a:solidFill>
                    <a:schemeClr val="bg1"/>
                  </a:solidFill>
                </a:rPr>
                <a:t>are integrated</a:t>
              </a:r>
              <a:endParaRPr lang="en-US" sz="1400" dirty="0">
                <a:solidFill>
                  <a:schemeClr val="bg1"/>
                </a:solidFill>
              </a:endParaRPr>
            </a:p>
          </p:txBody>
        </p:sp>
        <p:sp>
          <p:nvSpPr>
            <p:cNvPr id="39964" name="Text Box 23"/>
            <p:cNvSpPr txBox="1">
              <a:spLocks noChangeArrowheads="1"/>
            </p:cNvSpPr>
            <p:nvPr/>
          </p:nvSpPr>
          <p:spPr bwMode="auto">
            <a:xfrm>
              <a:off x="5019" y="3908"/>
              <a:ext cx="1224" cy="945"/>
            </a:xfrm>
            <a:prstGeom prst="rect">
              <a:avLst/>
            </a:prstGeom>
            <a:noFill/>
            <a:ln w="9525">
              <a:noFill/>
              <a:miter lim="800000"/>
              <a:headEnd/>
              <a:tailEnd/>
            </a:ln>
          </p:spPr>
          <p:txBody>
            <a:bodyPr/>
            <a:lstStyle/>
            <a:p>
              <a:pPr algn="ctr"/>
              <a:r>
                <a:rPr lang="en-US" sz="1400" i="1">
                  <a:solidFill>
                    <a:schemeClr val="bg1"/>
                  </a:solidFill>
                </a:rPr>
                <a:t>Full functional system with external interfaces</a:t>
              </a:r>
              <a:endParaRPr lang="en-US" sz="1400">
                <a:solidFill>
                  <a:schemeClr val="bg1"/>
                </a:solidFill>
              </a:endParaRPr>
            </a:p>
          </p:txBody>
        </p:sp>
        <p:sp>
          <p:nvSpPr>
            <p:cNvPr id="39965" name="Text Box 24"/>
            <p:cNvSpPr txBox="1">
              <a:spLocks noChangeArrowheads="1"/>
            </p:cNvSpPr>
            <p:nvPr/>
          </p:nvSpPr>
          <p:spPr bwMode="auto">
            <a:xfrm>
              <a:off x="6461" y="3776"/>
              <a:ext cx="1224" cy="810"/>
            </a:xfrm>
            <a:prstGeom prst="rect">
              <a:avLst/>
            </a:prstGeom>
            <a:noFill/>
            <a:ln w="9525">
              <a:noFill/>
              <a:miter lim="800000"/>
              <a:headEnd/>
              <a:tailEnd/>
            </a:ln>
          </p:spPr>
          <p:txBody>
            <a:bodyPr/>
            <a:lstStyle/>
            <a:p>
              <a:pPr algn="ctr"/>
              <a:r>
                <a:rPr lang="en-US" sz="1400" i="1" dirty="0">
                  <a:solidFill>
                    <a:schemeClr val="bg1"/>
                  </a:solidFill>
                </a:rPr>
                <a:t>Verified and</a:t>
              </a:r>
            </a:p>
            <a:p>
              <a:pPr algn="ctr"/>
              <a:r>
                <a:rPr lang="en-US" sz="1400" i="1" dirty="0">
                  <a:solidFill>
                    <a:schemeClr val="bg1"/>
                  </a:solidFill>
                </a:rPr>
                <a:t>validated</a:t>
              </a:r>
            </a:p>
            <a:p>
              <a:pPr algn="ctr"/>
              <a:r>
                <a:rPr lang="en-US" sz="1400" i="1" dirty="0">
                  <a:solidFill>
                    <a:schemeClr val="bg1"/>
                  </a:solidFill>
                </a:rPr>
                <a:t>system</a:t>
              </a:r>
              <a:endParaRPr lang="en-US" sz="1400" dirty="0">
                <a:solidFill>
                  <a:schemeClr val="bg1"/>
                </a:solidFill>
              </a:endParaRPr>
            </a:p>
          </p:txBody>
        </p:sp>
        <p:sp>
          <p:nvSpPr>
            <p:cNvPr id="39966" name="Text Box 25"/>
            <p:cNvSpPr txBox="1">
              <a:spLocks noChangeArrowheads="1"/>
            </p:cNvSpPr>
            <p:nvPr/>
          </p:nvSpPr>
          <p:spPr bwMode="auto">
            <a:xfrm>
              <a:off x="7648" y="3858"/>
              <a:ext cx="1223" cy="675"/>
            </a:xfrm>
            <a:prstGeom prst="rect">
              <a:avLst/>
            </a:prstGeom>
            <a:noFill/>
            <a:ln w="9525">
              <a:noFill/>
              <a:miter lim="800000"/>
              <a:headEnd/>
              <a:tailEnd/>
            </a:ln>
          </p:spPr>
          <p:txBody>
            <a:bodyPr/>
            <a:lstStyle/>
            <a:p>
              <a:pPr algn="ctr"/>
              <a:r>
                <a:rPr lang="en-US" sz="1400" i="1" dirty="0">
                  <a:solidFill>
                    <a:schemeClr val="bg1"/>
                  </a:solidFill>
                </a:rPr>
                <a:t>Accepted</a:t>
              </a:r>
            </a:p>
            <a:p>
              <a:pPr algn="ctr"/>
              <a:r>
                <a:rPr lang="en-US" sz="1400" i="1" dirty="0">
                  <a:solidFill>
                    <a:schemeClr val="bg1"/>
                  </a:solidFill>
                </a:rPr>
                <a:t>system</a:t>
              </a:r>
              <a:endParaRPr lang="en-US" sz="1400" dirty="0">
                <a:solidFill>
                  <a:schemeClr val="bg1"/>
                </a:solidFill>
              </a:endParaRPr>
            </a:p>
          </p:txBody>
        </p:sp>
        <p:sp>
          <p:nvSpPr>
            <p:cNvPr id="39967" name="Text Box 26"/>
            <p:cNvSpPr txBox="1">
              <a:spLocks noChangeArrowheads="1"/>
            </p:cNvSpPr>
            <p:nvPr/>
          </p:nvSpPr>
          <p:spPr bwMode="auto">
            <a:xfrm>
              <a:off x="2845" y="4853"/>
              <a:ext cx="1223" cy="675"/>
            </a:xfrm>
            <a:prstGeom prst="rect">
              <a:avLst/>
            </a:prstGeom>
            <a:noFill/>
            <a:ln w="9525">
              <a:noFill/>
              <a:miter lim="800000"/>
              <a:headEnd/>
              <a:tailEnd/>
            </a:ln>
          </p:spPr>
          <p:txBody>
            <a:bodyPr/>
            <a:lstStyle/>
            <a:p>
              <a:pPr algn="ctr"/>
              <a:r>
                <a:rPr lang="en-US" sz="1400" i="1">
                  <a:solidFill>
                    <a:schemeClr val="bg1"/>
                  </a:solidFill>
                </a:rPr>
                <a:t>Components</a:t>
              </a:r>
            </a:p>
            <a:p>
              <a:pPr algn="ctr"/>
              <a:r>
                <a:rPr lang="en-US" sz="1400" i="1">
                  <a:solidFill>
                    <a:schemeClr val="bg1"/>
                  </a:solidFill>
                </a:rPr>
                <a:t>are tested</a:t>
              </a:r>
              <a:endParaRPr lang="en-US" sz="1400">
                <a:solidFill>
                  <a:schemeClr val="bg1"/>
                </a:solidFill>
              </a:endParaRPr>
            </a:p>
          </p:txBody>
        </p:sp>
        <p:sp>
          <p:nvSpPr>
            <p:cNvPr id="39968" name="Text Box 27"/>
            <p:cNvSpPr txBox="1">
              <a:spLocks noChangeArrowheads="1"/>
            </p:cNvSpPr>
            <p:nvPr/>
          </p:nvSpPr>
          <p:spPr bwMode="auto">
            <a:xfrm>
              <a:off x="7831" y="4463"/>
              <a:ext cx="1222" cy="810"/>
            </a:xfrm>
            <a:prstGeom prst="rect">
              <a:avLst/>
            </a:prstGeom>
            <a:noFill/>
            <a:ln w="9525">
              <a:noFill/>
              <a:miter lim="800000"/>
              <a:headEnd/>
              <a:tailEnd/>
            </a:ln>
          </p:spPr>
          <p:txBody>
            <a:bodyPr/>
            <a:lstStyle/>
            <a:p>
              <a:pPr algn="ctr"/>
              <a:r>
                <a:rPr lang="en-US" sz="1400" i="1" dirty="0">
                  <a:solidFill>
                    <a:schemeClr val="bg1"/>
                  </a:solidFill>
                </a:rPr>
                <a:t>Delivered system</a:t>
              </a:r>
            </a:p>
            <a:p>
              <a:pPr algn="ctr"/>
              <a:r>
                <a:rPr lang="en-US" sz="1400" i="1" dirty="0">
                  <a:solidFill>
                    <a:schemeClr val="bg1"/>
                  </a:solidFill>
                </a:rPr>
                <a:t>in use</a:t>
              </a:r>
              <a:endParaRPr lang="en-US" sz="1400" dirty="0">
                <a:solidFill>
                  <a:schemeClr val="bg1"/>
                </a:solidFill>
              </a:endParaRPr>
            </a:p>
          </p:txBody>
        </p:sp>
        <p:sp>
          <p:nvSpPr>
            <p:cNvPr id="39969" name="Line 28"/>
            <p:cNvSpPr>
              <a:spLocks noChangeShapeType="1"/>
            </p:cNvSpPr>
            <p:nvPr/>
          </p:nvSpPr>
          <p:spPr bwMode="auto">
            <a:xfrm>
              <a:off x="3801" y="2483"/>
              <a:ext cx="40" cy="750"/>
            </a:xfrm>
            <a:prstGeom prst="line">
              <a:avLst/>
            </a:prstGeom>
            <a:noFill/>
            <a:ln w="9525">
              <a:solidFill>
                <a:srgbClr val="569CD6"/>
              </a:solidFill>
              <a:round/>
              <a:headEnd/>
              <a:tailEnd type="triangle" w="med" len="med"/>
            </a:ln>
          </p:spPr>
          <p:txBody>
            <a:bodyPr/>
            <a:lstStyle/>
            <a:p>
              <a:endParaRPr lang="da-DK"/>
            </a:p>
          </p:txBody>
        </p:sp>
        <p:sp>
          <p:nvSpPr>
            <p:cNvPr id="39970" name="Line 29"/>
            <p:cNvSpPr>
              <a:spLocks noChangeShapeType="1"/>
            </p:cNvSpPr>
            <p:nvPr/>
          </p:nvSpPr>
          <p:spPr bwMode="auto">
            <a:xfrm>
              <a:off x="4990" y="1985"/>
              <a:ext cx="29" cy="1248"/>
            </a:xfrm>
            <a:prstGeom prst="line">
              <a:avLst/>
            </a:prstGeom>
            <a:noFill/>
            <a:ln w="9525">
              <a:solidFill>
                <a:srgbClr val="569CD6"/>
              </a:solidFill>
              <a:round/>
              <a:headEnd/>
              <a:tailEnd type="triangle" w="med" len="med"/>
            </a:ln>
          </p:spPr>
          <p:txBody>
            <a:bodyPr/>
            <a:lstStyle/>
            <a:p>
              <a:endParaRPr lang="da-DK"/>
            </a:p>
          </p:txBody>
        </p:sp>
        <p:sp>
          <p:nvSpPr>
            <p:cNvPr id="39971" name="Line 30"/>
            <p:cNvSpPr>
              <a:spLocks noChangeShapeType="1"/>
            </p:cNvSpPr>
            <p:nvPr/>
          </p:nvSpPr>
          <p:spPr bwMode="auto">
            <a:xfrm>
              <a:off x="6186" y="2147"/>
              <a:ext cx="0" cy="432"/>
            </a:xfrm>
            <a:prstGeom prst="line">
              <a:avLst/>
            </a:prstGeom>
            <a:noFill/>
            <a:ln w="9525">
              <a:solidFill>
                <a:srgbClr val="569CD6"/>
              </a:solidFill>
              <a:round/>
              <a:headEnd/>
              <a:tailEnd type="triangle" w="med" len="med"/>
            </a:ln>
          </p:spPr>
          <p:txBody>
            <a:bodyPr/>
            <a:lstStyle/>
            <a:p>
              <a:endParaRPr lang="da-DK"/>
            </a:p>
          </p:txBody>
        </p:sp>
        <p:sp>
          <p:nvSpPr>
            <p:cNvPr id="39972" name="Line 31"/>
            <p:cNvSpPr>
              <a:spLocks noChangeShapeType="1"/>
            </p:cNvSpPr>
            <p:nvPr/>
          </p:nvSpPr>
          <p:spPr bwMode="auto">
            <a:xfrm flipH="1">
              <a:off x="7382" y="2363"/>
              <a:ext cx="1" cy="907"/>
            </a:xfrm>
            <a:prstGeom prst="line">
              <a:avLst/>
            </a:prstGeom>
            <a:noFill/>
            <a:ln w="9525">
              <a:solidFill>
                <a:srgbClr val="569CD6"/>
              </a:solidFill>
              <a:round/>
              <a:headEnd/>
              <a:tailEnd type="triangle" w="med" len="med"/>
            </a:ln>
          </p:spPr>
          <p:txBody>
            <a:bodyPr/>
            <a:lstStyle/>
            <a:p>
              <a:endParaRPr lang="da-DK"/>
            </a:p>
          </p:txBody>
        </p:sp>
        <p:sp>
          <p:nvSpPr>
            <p:cNvPr id="39973" name="Line 32"/>
            <p:cNvSpPr>
              <a:spLocks noChangeShapeType="1"/>
            </p:cNvSpPr>
            <p:nvPr/>
          </p:nvSpPr>
          <p:spPr bwMode="auto">
            <a:xfrm>
              <a:off x="8577" y="2309"/>
              <a:ext cx="0" cy="945"/>
            </a:xfrm>
            <a:prstGeom prst="line">
              <a:avLst/>
            </a:prstGeom>
            <a:noFill/>
            <a:ln w="9525">
              <a:solidFill>
                <a:srgbClr val="569CD6"/>
              </a:solidFill>
              <a:round/>
              <a:headEnd/>
              <a:tailEnd type="triangle" w="med" len="med"/>
            </a:ln>
          </p:spPr>
          <p:txBody>
            <a:bodyPr/>
            <a:lstStyle/>
            <a:p>
              <a:endParaRPr lang="da-DK"/>
            </a:p>
          </p:txBody>
        </p:sp>
        <p:sp>
          <p:nvSpPr>
            <p:cNvPr id="39974" name="Line 33"/>
            <p:cNvSpPr>
              <a:spLocks noChangeShapeType="1"/>
            </p:cNvSpPr>
            <p:nvPr/>
          </p:nvSpPr>
          <p:spPr bwMode="auto">
            <a:xfrm>
              <a:off x="8849" y="3821"/>
              <a:ext cx="0" cy="1134"/>
            </a:xfrm>
            <a:prstGeom prst="line">
              <a:avLst/>
            </a:prstGeom>
            <a:noFill/>
            <a:ln w="9525">
              <a:solidFill>
                <a:srgbClr val="569CD6"/>
              </a:solidFill>
              <a:round/>
              <a:headEnd/>
              <a:tailEnd type="triangle" w="med" len="med"/>
            </a:ln>
          </p:spPr>
          <p:txBody>
            <a:bodyPr/>
            <a:lstStyle/>
            <a:p>
              <a:endParaRPr lang="da-DK"/>
            </a:p>
          </p:txBody>
        </p:sp>
        <p:sp>
          <p:nvSpPr>
            <p:cNvPr id="39975" name="Line 34"/>
            <p:cNvSpPr>
              <a:spLocks noChangeShapeType="1"/>
            </p:cNvSpPr>
            <p:nvPr/>
          </p:nvSpPr>
          <p:spPr bwMode="auto">
            <a:xfrm flipV="1">
              <a:off x="4340" y="3497"/>
              <a:ext cx="487" cy="6"/>
            </a:xfrm>
            <a:prstGeom prst="line">
              <a:avLst/>
            </a:prstGeom>
            <a:noFill/>
            <a:ln w="9525">
              <a:solidFill>
                <a:srgbClr val="569CD6"/>
              </a:solidFill>
              <a:round/>
              <a:headEnd/>
              <a:tailEnd type="triangle" w="med" len="med"/>
            </a:ln>
          </p:spPr>
          <p:txBody>
            <a:bodyPr/>
            <a:lstStyle/>
            <a:p>
              <a:endParaRPr lang="da-DK"/>
            </a:p>
          </p:txBody>
        </p:sp>
        <p:sp>
          <p:nvSpPr>
            <p:cNvPr id="39976" name="Line 36"/>
            <p:cNvSpPr>
              <a:spLocks noChangeShapeType="1"/>
            </p:cNvSpPr>
            <p:nvPr/>
          </p:nvSpPr>
          <p:spPr bwMode="auto">
            <a:xfrm>
              <a:off x="6403" y="3497"/>
              <a:ext cx="272" cy="0"/>
            </a:xfrm>
            <a:prstGeom prst="line">
              <a:avLst/>
            </a:prstGeom>
            <a:noFill/>
            <a:ln w="9525">
              <a:solidFill>
                <a:srgbClr val="569CD6"/>
              </a:solidFill>
              <a:round/>
              <a:headEnd/>
              <a:tailEnd type="triangle" w="med" len="med"/>
            </a:ln>
          </p:spPr>
          <p:txBody>
            <a:bodyPr/>
            <a:lstStyle/>
            <a:p>
              <a:endParaRPr lang="da-DK"/>
            </a:p>
          </p:txBody>
        </p:sp>
        <p:sp>
          <p:nvSpPr>
            <p:cNvPr id="39977" name="Line 37"/>
            <p:cNvSpPr>
              <a:spLocks noChangeShapeType="1"/>
            </p:cNvSpPr>
            <p:nvPr/>
          </p:nvSpPr>
          <p:spPr bwMode="auto">
            <a:xfrm>
              <a:off x="7599" y="3497"/>
              <a:ext cx="435" cy="0"/>
            </a:xfrm>
            <a:prstGeom prst="line">
              <a:avLst/>
            </a:prstGeom>
            <a:noFill/>
            <a:ln w="9525">
              <a:solidFill>
                <a:srgbClr val="569CD6"/>
              </a:solidFill>
              <a:round/>
              <a:headEnd/>
              <a:tailEnd type="triangle" w="med" len="med"/>
            </a:ln>
          </p:spPr>
          <p:txBody>
            <a:bodyPr/>
            <a:lstStyle/>
            <a:p>
              <a:endParaRPr lang="da-DK"/>
            </a:p>
          </p:txBody>
        </p:sp>
      </p:grpSp>
      <p:cxnSp>
        <p:nvCxnSpPr>
          <p:cNvPr id="39" name="Straight Arrow Connector 38"/>
          <p:cNvCxnSpPr>
            <a:stCxn id="39953" idx="3"/>
            <a:endCxn id="39954" idx="0"/>
          </p:cNvCxnSpPr>
          <p:nvPr/>
        </p:nvCxnSpPr>
        <p:spPr>
          <a:xfrm>
            <a:off x="5214827" y="2670427"/>
            <a:ext cx="785445" cy="57158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rot="5400000">
            <a:off x="3571875" y="3500438"/>
            <a:ext cx="3429000"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9944" name="TextBox 44"/>
          <p:cNvSpPr txBox="1">
            <a:spLocks noChangeArrowheads="1"/>
          </p:cNvSpPr>
          <p:nvPr/>
        </p:nvSpPr>
        <p:spPr bwMode="auto">
          <a:xfrm>
            <a:off x="4429125" y="5214938"/>
            <a:ext cx="1643063" cy="923925"/>
          </a:xfrm>
          <a:prstGeom prst="rect">
            <a:avLst/>
          </a:prstGeom>
          <a:noFill/>
          <a:ln w="9525">
            <a:noFill/>
            <a:miter lim="800000"/>
            <a:headEnd/>
            <a:tailEnd/>
          </a:ln>
        </p:spPr>
        <p:txBody>
          <a:bodyPr>
            <a:spAutoFit/>
          </a:bodyPr>
          <a:lstStyle/>
          <a:p>
            <a:r>
              <a:rPr lang="en-US" dirty="0">
                <a:solidFill>
                  <a:schemeClr val="bg1"/>
                </a:solidFill>
              </a:rPr>
              <a:t>Released from development</a:t>
            </a:r>
          </a:p>
        </p:txBody>
      </p:sp>
      <p:sp>
        <p:nvSpPr>
          <p:cNvPr id="39945" name="Text Box 13"/>
          <p:cNvSpPr txBox="1">
            <a:spLocks noChangeArrowheads="1"/>
          </p:cNvSpPr>
          <p:nvPr/>
        </p:nvSpPr>
        <p:spPr bwMode="auto">
          <a:xfrm>
            <a:off x="7572375" y="5500688"/>
            <a:ext cx="1320800" cy="714375"/>
          </a:xfrm>
          <a:prstGeom prst="rect">
            <a:avLst/>
          </a:prstGeom>
          <a:solidFill>
            <a:srgbClr val="0099FF"/>
          </a:solidFill>
          <a:ln w="9525">
            <a:solidFill>
              <a:srgbClr val="002060"/>
            </a:solidFill>
            <a:miter lim="800000"/>
            <a:headEnd/>
            <a:tailEnd/>
          </a:ln>
        </p:spPr>
        <p:txBody>
          <a:bodyPr/>
          <a:lstStyle/>
          <a:p>
            <a:pPr algn="ctr"/>
            <a:r>
              <a:rPr lang="da-DK" sz="1400">
                <a:solidFill>
                  <a:schemeClr val="bg1"/>
                </a:solidFill>
              </a:rPr>
              <a:t>Test of operation</a:t>
            </a:r>
          </a:p>
        </p:txBody>
      </p:sp>
      <p:cxnSp>
        <p:nvCxnSpPr>
          <p:cNvPr id="49" name="Straight Arrow Connector 48"/>
          <p:cNvCxnSpPr/>
          <p:nvPr/>
        </p:nvCxnSpPr>
        <p:spPr>
          <a:xfrm flipV="1">
            <a:off x="3357563" y="2857500"/>
            <a:ext cx="428625" cy="357188"/>
          </a:xfrm>
          <a:prstGeom prst="straightConnector1">
            <a:avLst/>
          </a:prstGeom>
          <a:ln>
            <a:solidFill>
              <a:srgbClr val="569CD6"/>
            </a:solidFill>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a:defRPr/>
            </a:pPr>
            <a:fld id="{A995216C-29F3-47D0-ADDD-B61DFB8D9E42}" type="slidenum">
              <a:rPr lang="da-DK" smtClean="0"/>
              <a:pPr>
                <a:defRPr/>
              </a:pPr>
              <a:t>7</a:t>
            </a:fld>
            <a:endParaRPr lang="da-DK"/>
          </a:p>
        </p:txBody>
      </p:sp>
    </p:spTree>
    <p:extLst>
      <p:ext uri="{BB962C8B-B14F-4D97-AF65-F5344CB8AC3E}">
        <p14:creationId xmlns:p14="http://schemas.microsoft.com/office/powerpoint/2010/main" val="2648006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42910" y="200416"/>
            <a:ext cx="7772400" cy="685800"/>
          </a:xfrm>
        </p:spPr>
        <p:txBody>
          <a:bodyPr>
            <a:normAutofit fontScale="90000"/>
          </a:bodyPr>
          <a:lstStyle/>
          <a:p>
            <a:r>
              <a:rPr lang="en-GB" dirty="0"/>
              <a:t>Agile Testing Quadrants</a:t>
            </a:r>
            <a:br>
              <a:rPr lang="en-GB" dirty="0"/>
            </a:br>
            <a:r>
              <a:rPr lang="en-GB" sz="2700" dirty="0"/>
              <a:t>The old test methods in a new context</a:t>
            </a:r>
          </a:p>
        </p:txBody>
      </p:sp>
      <p:pic>
        <p:nvPicPr>
          <p:cNvPr id="3074" name="Picture 2"/>
          <p:cNvPicPr>
            <a:picLocks noGrp="1" noChangeAspect="1" noChangeArrowheads="1"/>
          </p:cNvPicPr>
          <p:nvPr>
            <p:ph idx="1"/>
          </p:nvPr>
        </p:nvPicPr>
        <p:blipFill>
          <a:blip r:embed="rId2" cstate="print"/>
          <a:stretch>
            <a:fillRect/>
          </a:stretch>
        </p:blipFill>
        <p:spPr bwMode="auto">
          <a:xfrm>
            <a:off x="2093004" y="1112884"/>
            <a:ext cx="7000892" cy="5105840"/>
          </a:xfrm>
          <a:prstGeom prst="rect">
            <a:avLst/>
          </a:prstGeom>
          <a:noFill/>
          <a:ln w="9525">
            <a:noFill/>
            <a:miter lim="800000"/>
            <a:headEnd/>
            <a:tailEnd/>
          </a:ln>
        </p:spPr>
      </p:pic>
      <p:sp>
        <p:nvSpPr>
          <p:cNvPr id="7" name="Rounded Rectangular Callout 6"/>
          <p:cNvSpPr/>
          <p:nvPr/>
        </p:nvSpPr>
        <p:spPr>
          <a:xfrm>
            <a:off x="214282" y="1214422"/>
            <a:ext cx="1785950" cy="2000264"/>
          </a:xfrm>
          <a:prstGeom prst="wedgeRoundRectCallout">
            <a:avLst>
              <a:gd name="adj1" fmla="val 131316"/>
              <a:gd name="adj2" fmla="val 6938"/>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The new context:</a:t>
            </a:r>
          </a:p>
          <a:p>
            <a:pPr algn="ctr"/>
            <a:r>
              <a:rPr lang="en-GB" sz="1600" dirty="0"/>
              <a:t>Story  (or acceptance  test) driven</a:t>
            </a:r>
          </a:p>
          <a:p>
            <a:pPr algn="ctr"/>
            <a:r>
              <a:rPr lang="en-GB" sz="1600" dirty="0"/>
              <a:t>development</a:t>
            </a:r>
          </a:p>
        </p:txBody>
      </p:sp>
      <p:sp>
        <p:nvSpPr>
          <p:cNvPr id="8" name="Rounded Rectangular Callout 7"/>
          <p:cNvSpPr/>
          <p:nvPr/>
        </p:nvSpPr>
        <p:spPr>
          <a:xfrm>
            <a:off x="285720" y="3714752"/>
            <a:ext cx="1714512" cy="1571636"/>
          </a:xfrm>
          <a:prstGeom prst="wedgeRoundRectCallout">
            <a:avLst>
              <a:gd name="adj1" fmla="val 147106"/>
              <a:gd name="adj2" fmla="val -1596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The new context:</a:t>
            </a:r>
          </a:p>
          <a:p>
            <a:pPr algn="ctr"/>
            <a:r>
              <a:rPr lang="en-GB" sz="1600" dirty="0"/>
              <a:t> Test driven development</a:t>
            </a:r>
          </a:p>
        </p:txBody>
      </p:sp>
      <p:sp>
        <p:nvSpPr>
          <p:cNvPr id="3" name="Slide Number Placeholder 2"/>
          <p:cNvSpPr>
            <a:spLocks noGrp="1"/>
          </p:cNvSpPr>
          <p:nvPr>
            <p:ph type="sldNum" sz="quarter" idx="12"/>
          </p:nvPr>
        </p:nvSpPr>
        <p:spPr/>
        <p:txBody>
          <a:bodyPr/>
          <a:lstStyle/>
          <a:p>
            <a:fld id="{F7AB382F-E9E6-CE49-B414-1E064FB7F064}" type="slidenum">
              <a:rPr lang="da-DK" smtClean="0"/>
              <a:t>8</a:t>
            </a:fld>
            <a:endParaRPr lang="da-DK"/>
          </a:p>
        </p:txBody>
      </p:sp>
    </p:spTree>
    <p:extLst>
      <p:ext uri="{BB962C8B-B14F-4D97-AF65-F5344CB8AC3E}">
        <p14:creationId xmlns:p14="http://schemas.microsoft.com/office/powerpoint/2010/main" val="2182411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solidFill>
                  <a:srgbClr val="569CD6"/>
                </a:solidFill>
              </a:rPr>
              <a:t>Traceability</a:t>
            </a:r>
            <a:endParaRPr lang="en-US" dirty="0"/>
          </a:p>
        </p:txBody>
      </p:sp>
      <p:sp>
        <p:nvSpPr>
          <p:cNvPr id="4" name="Pladsholder til slidenummer 3"/>
          <p:cNvSpPr>
            <a:spLocks noGrp="1"/>
          </p:cNvSpPr>
          <p:nvPr>
            <p:ph type="sldNum" sz="quarter" idx="12"/>
          </p:nvPr>
        </p:nvSpPr>
        <p:spPr/>
        <p:txBody>
          <a:bodyPr/>
          <a:lstStyle/>
          <a:p>
            <a:fld id="{C283157B-CDF1-492B-9A96-D9272214EDD6}" type="slidenum">
              <a:rPr lang="en-US" smtClean="0"/>
              <a:pPr/>
              <a:t>9</a:t>
            </a:fld>
            <a:endParaRPr lang="en-US" dirty="0"/>
          </a:p>
        </p:txBody>
      </p:sp>
      <p:sp>
        <p:nvSpPr>
          <p:cNvPr id="5" name="Pladsholder til dato 4"/>
          <p:cNvSpPr>
            <a:spLocks noGrp="1"/>
          </p:cNvSpPr>
          <p:nvPr>
            <p:ph type="dt" sz="half" idx="2"/>
          </p:nvPr>
        </p:nvSpPr>
        <p:spPr/>
        <p:txBody>
          <a:bodyPr/>
          <a:lstStyle/>
          <a:p>
            <a:fld id="{E6098F83-2D62-447C-A4AF-151ED0B70E7C}" type="datetime1">
              <a:rPr lang="en-US" smtClean="0"/>
              <a:t>5/30/2017</a:t>
            </a:fld>
            <a:endParaRPr lang="en-US" dirty="0"/>
          </a:p>
        </p:txBody>
      </p:sp>
      <p:sp>
        <p:nvSpPr>
          <p:cNvPr id="6" name="Rektangel 5"/>
          <p:cNvSpPr/>
          <p:nvPr/>
        </p:nvSpPr>
        <p:spPr>
          <a:xfrm>
            <a:off x="4427984" y="1301021"/>
            <a:ext cx="2263136" cy="105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Plan</a:t>
            </a:r>
          </a:p>
        </p:txBody>
      </p:sp>
      <p:sp>
        <p:nvSpPr>
          <p:cNvPr id="7" name="Rektangel 6"/>
          <p:cNvSpPr/>
          <p:nvPr/>
        </p:nvSpPr>
        <p:spPr>
          <a:xfrm>
            <a:off x="4427984" y="3212976"/>
            <a:ext cx="2263136" cy="710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Design</a:t>
            </a:r>
          </a:p>
        </p:txBody>
      </p:sp>
      <p:cxnSp>
        <p:nvCxnSpPr>
          <p:cNvPr id="11" name="Lige forbindelse 10"/>
          <p:cNvCxnSpPr>
            <a:cxnSpLocks/>
            <a:stCxn id="6" idx="2"/>
            <a:endCxn id="7" idx="0"/>
          </p:cNvCxnSpPr>
          <p:nvPr/>
        </p:nvCxnSpPr>
        <p:spPr>
          <a:xfrm>
            <a:off x="5559552" y="2352541"/>
            <a:ext cx="0" cy="860435"/>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ktangel 13"/>
          <p:cNvSpPr/>
          <p:nvPr/>
        </p:nvSpPr>
        <p:spPr>
          <a:xfrm>
            <a:off x="4427984" y="4581128"/>
            <a:ext cx="2263136" cy="738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Case</a:t>
            </a:r>
          </a:p>
        </p:txBody>
      </p:sp>
      <p:cxnSp>
        <p:nvCxnSpPr>
          <p:cNvPr id="15" name="Lige forbindelse 14"/>
          <p:cNvCxnSpPr>
            <a:cxnSpLocks/>
            <a:stCxn id="7" idx="2"/>
            <a:endCxn id="14" idx="0"/>
          </p:cNvCxnSpPr>
          <p:nvPr/>
        </p:nvCxnSpPr>
        <p:spPr>
          <a:xfrm>
            <a:off x="5559552" y="3923895"/>
            <a:ext cx="0" cy="657233"/>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ktangel 19"/>
          <p:cNvSpPr/>
          <p:nvPr/>
        </p:nvSpPr>
        <p:spPr>
          <a:xfrm>
            <a:off x="4427984" y="5940119"/>
            <a:ext cx="2263136" cy="7384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Procedure</a:t>
            </a:r>
          </a:p>
        </p:txBody>
      </p:sp>
      <p:cxnSp>
        <p:nvCxnSpPr>
          <p:cNvPr id="25" name="Lige forbindelse 24"/>
          <p:cNvCxnSpPr>
            <a:cxnSpLocks/>
            <a:stCxn id="14" idx="2"/>
            <a:endCxn id="20" idx="0"/>
          </p:cNvCxnSpPr>
          <p:nvPr/>
        </p:nvCxnSpPr>
        <p:spPr>
          <a:xfrm>
            <a:off x="5559552" y="5319530"/>
            <a:ext cx="0" cy="620589"/>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kstfelt 62"/>
          <p:cNvSpPr txBox="1"/>
          <p:nvPr/>
        </p:nvSpPr>
        <p:spPr>
          <a:xfrm>
            <a:off x="5508104" y="2348880"/>
            <a:ext cx="261610" cy="261610"/>
          </a:xfrm>
          <a:prstGeom prst="rect">
            <a:avLst/>
          </a:prstGeom>
          <a:noFill/>
        </p:spPr>
        <p:txBody>
          <a:bodyPr wrap="none" rtlCol="0">
            <a:spAutoFit/>
          </a:bodyPr>
          <a:lstStyle/>
          <a:p>
            <a:r>
              <a:rPr lang="en-US" sz="1100" dirty="0">
                <a:solidFill>
                  <a:schemeClr val="bg1"/>
                </a:solidFill>
              </a:rPr>
              <a:t>1</a:t>
            </a:r>
          </a:p>
        </p:txBody>
      </p:sp>
      <p:sp>
        <p:nvSpPr>
          <p:cNvPr id="64" name="Tekstfelt 63"/>
          <p:cNvSpPr txBox="1"/>
          <p:nvPr/>
        </p:nvSpPr>
        <p:spPr>
          <a:xfrm>
            <a:off x="5513682" y="2985139"/>
            <a:ext cx="415498" cy="261610"/>
          </a:xfrm>
          <a:prstGeom prst="rect">
            <a:avLst/>
          </a:prstGeom>
          <a:noFill/>
        </p:spPr>
        <p:txBody>
          <a:bodyPr wrap="none" rtlCol="0">
            <a:spAutoFit/>
          </a:bodyPr>
          <a:lstStyle/>
          <a:p>
            <a:r>
              <a:rPr lang="en-US" sz="1100" dirty="0">
                <a:solidFill>
                  <a:schemeClr val="bg1"/>
                </a:solidFill>
              </a:rPr>
              <a:t>1…n</a:t>
            </a:r>
          </a:p>
        </p:txBody>
      </p:sp>
      <p:sp>
        <p:nvSpPr>
          <p:cNvPr id="65" name="Tekstfelt 64"/>
          <p:cNvSpPr txBox="1"/>
          <p:nvPr/>
        </p:nvSpPr>
        <p:spPr>
          <a:xfrm>
            <a:off x="5559552" y="3923895"/>
            <a:ext cx="415498" cy="261610"/>
          </a:xfrm>
          <a:prstGeom prst="rect">
            <a:avLst/>
          </a:prstGeom>
          <a:noFill/>
        </p:spPr>
        <p:txBody>
          <a:bodyPr wrap="none" rtlCol="0">
            <a:spAutoFit/>
          </a:bodyPr>
          <a:lstStyle/>
          <a:p>
            <a:r>
              <a:rPr lang="en-US" sz="1100" dirty="0">
                <a:solidFill>
                  <a:schemeClr val="bg1"/>
                </a:solidFill>
              </a:rPr>
              <a:t>1…n</a:t>
            </a:r>
          </a:p>
        </p:txBody>
      </p:sp>
      <p:sp>
        <p:nvSpPr>
          <p:cNvPr id="66" name="Tekstfelt 65"/>
          <p:cNvSpPr txBox="1"/>
          <p:nvPr/>
        </p:nvSpPr>
        <p:spPr>
          <a:xfrm>
            <a:off x="5565130" y="4365104"/>
            <a:ext cx="415498" cy="261610"/>
          </a:xfrm>
          <a:prstGeom prst="rect">
            <a:avLst/>
          </a:prstGeom>
          <a:noFill/>
        </p:spPr>
        <p:txBody>
          <a:bodyPr wrap="none" rtlCol="0">
            <a:spAutoFit/>
          </a:bodyPr>
          <a:lstStyle/>
          <a:p>
            <a:r>
              <a:rPr lang="en-US" sz="1100" dirty="0">
                <a:solidFill>
                  <a:schemeClr val="bg1"/>
                </a:solidFill>
              </a:rPr>
              <a:t>1…n</a:t>
            </a:r>
          </a:p>
        </p:txBody>
      </p:sp>
      <p:sp>
        <p:nvSpPr>
          <p:cNvPr id="67" name="Tekstfelt 66"/>
          <p:cNvSpPr txBox="1"/>
          <p:nvPr/>
        </p:nvSpPr>
        <p:spPr>
          <a:xfrm>
            <a:off x="5559552" y="5309308"/>
            <a:ext cx="415498" cy="261610"/>
          </a:xfrm>
          <a:prstGeom prst="rect">
            <a:avLst/>
          </a:prstGeom>
          <a:noFill/>
        </p:spPr>
        <p:txBody>
          <a:bodyPr wrap="none" rtlCol="0">
            <a:spAutoFit/>
          </a:bodyPr>
          <a:lstStyle/>
          <a:p>
            <a:r>
              <a:rPr lang="en-US" sz="1100" dirty="0">
                <a:solidFill>
                  <a:schemeClr val="bg1"/>
                </a:solidFill>
              </a:rPr>
              <a:t>1…n</a:t>
            </a:r>
          </a:p>
        </p:txBody>
      </p:sp>
      <p:sp>
        <p:nvSpPr>
          <p:cNvPr id="68" name="Tekstfelt 67"/>
          <p:cNvSpPr txBox="1"/>
          <p:nvPr/>
        </p:nvSpPr>
        <p:spPr>
          <a:xfrm>
            <a:off x="5578919" y="5703388"/>
            <a:ext cx="415498" cy="261610"/>
          </a:xfrm>
          <a:prstGeom prst="rect">
            <a:avLst/>
          </a:prstGeom>
          <a:noFill/>
        </p:spPr>
        <p:txBody>
          <a:bodyPr wrap="none" rtlCol="0">
            <a:spAutoFit/>
          </a:bodyPr>
          <a:lstStyle/>
          <a:p>
            <a:r>
              <a:rPr lang="en-US" sz="1100" dirty="0">
                <a:solidFill>
                  <a:schemeClr val="bg1"/>
                </a:solidFill>
              </a:rPr>
              <a:t>1…n</a:t>
            </a:r>
          </a:p>
        </p:txBody>
      </p:sp>
      <p:sp>
        <p:nvSpPr>
          <p:cNvPr id="69" name="Tekstfelt 68"/>
          <p:cNvSpPr txBox="1"/>
          <p:nvPr/>
        </p:nvSpPr>
        <p:spPr>
          <a:xfrm>
            <a:off x="457200" y="1301021"/>
            <a:ext cx="3394720" cy="1200329"/>
          </a:xfrm>
          <a:prstGeom prst="rect">
            <a:avLst/>
          </a:prstGeom>
          <a:noFill/>
          <a:ln>
            <a:solidFill>
              <a:schemeClr val="accent1"/>
            </a:solidFill>
          </a:ln>
        </p:spPr>
        <p:txBody>
          <a:bodyPr wrap="square" rtlCol="0">
            <a:spAutoFit/>
          </a:bodyPr>
          <a:lstStyle/>
          <a:p>
            <a:r>
              <a:rPr lang="en-US" dirty="0">
                <a:solidFill>
                  <a:schemeClr val="bg1"/>
                </a:solidFill>
              </a:rPr>
              <a:t>The test plan is the scope, approach, resources, when to do what </a:t>
            </a:r>
            <a:r>
              <a:rPr lang="en-US" dirty="0" err="1">
                <a:solidFill>
                  <a:schemeClr val="bg1"/>
                </a:solidFill>
              </a:rPr>
              <a:t>etc</a:t>
            </a:r>
            <a:endParaRPr lang="en-US" dirty="0">
              <a:solidFill>
                <a:schemeClr val="bg1"/>
              </a:solidFill>
            </a:endParaRPr>
          </a:p>
        </p:txBody>
      </p:sp>
      <p:sp>
        <p:nvSpPr>
          <p:cNvPr id="70" name="Tekstfelt 69"/>
          <p:cNvSpPr txBox="1"/>
          <p:nvPr/>
        </p:nvSpPr>
        <p:spPr>
          <a:xfrm>
            <a:off x="6876256" y="4365104"/>
            <a:ext cx="2161008" cy="2031325"/>
          </a:xfrm>
          <a:prstGeom prst="rect">
            <a:avLst/>
          </a:prstGeom>
          <a:noFill/>
          <a:ln>
            <a:solidFill>
              <a:schemeClr val="accent1"/>
            </a:solidFill>
          </a:ln>
        </p:spPr>
        <p:txBody>
          <a:bodyPr wrap="square" rtlCol="0">
            <a:spAutoFit/>
          </a:bodyPr>
          <a:lstStyle/>
          <a:p>
            <a:r>
              <a:rPr lang="en-US" dirty="0">
                <a:solidFill>
                  <a:schemeClr val="bg1"/>
                </a:solidFill>
              </a:rPr>
              <a:t>What happened:</a:t>
            </a:r>
          </a:p>
          <a:p>
            <a:r>
              <a:rPr lang="en-US" dirty="0">
                <a:solidFill>
                  <a:schemeClr val="bg1"/>
                </a:solidFill>
              </a:rPr>
              <a:t>The sequence of actions for execution of the test. Can be automated (script)</a:t>
            </a:r>
          </a:p>
        </p:txBody>
      </p:sp>
      <p:cxnSp>
        <p:nvCxnSpPr>
          <p:cNvPr id="72" name="Lige forbindelse 71"/>
          <p:cNvCxnSpPr>
            <a:stCxn id="20" idx="3"/>
            <a:endCxn id="70" idx="1"/>
          </p:cNvCxnSpPr>
          <p:nvPr/>
        </p:nvCxnSpPr>
        <p:spPr>
          <a:xfrm flipV="1">
            <a:off x="6691120" y="5380767"/>
            <a:ext cx="185136" cy="928553"/>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kstfelt 72"/>
          <p:cNvSpPr txBox="1"/>
          <p:nvPr/>
        </p:nvSpPr>
        <p:spPr>
          <a:xfrm>
            <a:off x="6951098" y="1602522"/>
            <a:ext cx="2086166" cy="1754326"/>
          </a:xfrm>
          <a:prstGeom prst="rect">
            <a:avLst/>
          </a:prstGeom>
          <a:noFill/>
          <a:ln>
            <a:solidFill>
              <a:schemeClr val="accent1"/>
            </a:solidFill>
          </a:ln>
        </p:spPr>
        <p:txBody>
          <a:bodyPr wrap="square" rtlCol="0">
            <a:spAutoFit/>
          </a:bodyPr>
          <a:lstStyle/>
          <a:p>
            <a:r>
              <a:rPr lang="en-US" dirty="0">
                <a:solidFill>
                  <a:schemeClr val="bg1"/>
                </a:solidFill>
              </a:rPr>
              <a:t>The set of test conditions (anything that can be tested, such as requirements)</a:t>
            </a:r>
          </a:p>
        </p:txBody>
      </p:sp>
      <p:cxnSp>
        <p:nvCxnSpPr>
          <p:cNvPr id="76" name="Lige forbindelse 75"/>
          <p:cNvCxnSpPr>
            <a:stCxn id="69" idx="3"/>
            <a:endCxn id="6" idx="1"/>
          </p:cNvCxnSpPr>
          <p:nvPr/>
        </p:nvCxnSpPr>
        <p:spPr>
          <a:xfrm flipV="1">
            <a:off x="3851920" y="1826781"/>
            <a:ext cx="576064" cy="74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Lige forbindelse 77"/>
          <p:cNvCxnSpPr>
            <a:stCxn id="7" idx="3"/>
            <a:endCxn id="73" idx="1"/>
          </p:cNvCxnSpPr>
          <p:nvPr/>
        </p:nvCxnSpPr>
        <p:spPr>
          <a:xfrm flipV="1">
            <a:off x="6691120" y="2479685"/>
            <a:ext cx="259978" cy="1088751"/>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kstfelt 78"/>
          <p:cNvSpPr txBox="1"/>
          <p:nvPr/>
        </p:nvSpPr>
        <p:spPr>
          <a:xfrm>
            <a:off x="489582" y="4755020"/>
            <a:ext cx="2986442" cy="1477328"/>
          </a:xfrm>
          <a:prstGeom prst="rect">
            <a:avLst/>
          </a:prstGeom>
          <a:noFill/>
          <a:ln>
            <a:solidFill>
              <a:schemeClr val="accent1"/>
            </a:solidFill>
          </a:ln>
        </p:spPr>
        <p:txBody>
          <a:bodyPr wrap="square" rtlCol="0">
            <a:spAutoFit/>
          </a:bodyPr>
          <a:lstStyle/>
          <a:p>
            <a:r>
              <a:rPr lang="en-US" dirty="0">
                <a:solidFill>
                  <a:schemeClr val="bg1"/>
                </a:solidFill>
              </a:rPr>
              <a:t>What is expected:</a:t>
            </a:r>
          </a:p>
          <a:p>
            <a:r>
              <a:rPr lang="en-US" dirty="0">
                <a:solidFill>
                  <a:schemeClr val="bg1"/>
                </a:solidFill>
              </a:rPr>
              <a:t>Input values, preconditions, post conditions, expected results</a:t>
            </a:r>
          </a:p>
        </p:txBody>
      </p:sp>
      <p:cxnSp>
        <p:nvCxnSpPr>
          <p:cNvPr id="81" name="Lige forbindelse 80"/>
          <p:cNvCxnSpPr>
            <a:stCxn id="14" idx="1"/>
            <a:endCxn id="79" idx="3"/>
          </p:cNvCxnSpPr>
          <p:nvPr/>
        </p:nvCxnSpPr>
        <p:spPr>
          <a:xfrm flipH="1">
            <a:off x="3476024" y="4950329"/>
            <a:ext cx="951960" cy="543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Lige pilforbindelse 84"/>
          <p:cNvCxnSpPr>
            <a:cxnSpLocks/>
            <a:stCxn id="87" idx="3"/>
          </p:cNvCxnSpPr>
          <p:nvPr/>
        </p:nvCxnSpPr>
        <p:spPr>
          <a:xfrm flipV="1">
            <a:off x="3936804" y="2766541"/>
            <a:ext cx="1604626" cy="2655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Tekstfelt 86"/>
          <p:cNvSpPr txBox="1"/>
          <p:nvPr/>
        </p:nvSpPr>
        <p:spPr>
          <a:xfrm>
            <a:off x="280264" y="2708920"/>
            <a:ext cx="3656540" cy="646331"/>
          </a:xfrm>
          <a:prstGeom prst="rect">
            <a:avLst/>
          </a:prstGeom>
          <a:noFill/>
          <a:ln>
            <a:solidFill>
              <a:srgbClr val="FF0000"/>
            </a:solidFill>
          </a:ln>
        </p:spPr>
        <p:txBody>
          <a:bodyPr wrap="square" rtlCol="0">
            <a:spAutoFit/>
          </a:bodyPr>
          <a:lstStyle/>
          <a:p>
            <a:r>
              <a:rPr lang="en-US" dirty="0">
                <a:solidFill>
                  <a:schemeClr val="bg1"/>
                </a:solidFill>
              </a:rPr>
              <a:t>Traceability through ID’s. (As in database design)</a:t>
            </a:r>
          </a:p>
        </p:txBody>
      </p:sp>
    </p:spTree>
    <p:extLst>
      <p:ext uri="{BB962C8B-B14F-4D97-AF65-F5344CB8AC3E}">
        <p14:creationId xmlns:p14="http://schemas.microsoft.com/office/powerpoint/2010/main" val="2861132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3" grpId="0" animBg="1"/>
      <p:bldP spid="79" grpId="0" animBg="1"/>
      <p:bldP spid="87" grpId="0" animBg="1"/>
    </p:bldLst>
  </p:timing>
</p:sld>
</file>

<file path=ppt/theme/theme1.xml><?xml version="1.0" encoding="utf-8"?>
<a:theme xmlns:a="http://schemas.openxmlformats.org/drawingml/2006/main" name="UCN Developer">
  <a:themeElements>
    <a:clrScheme name="UCN Dark">
      <a:dk1>
        <a:srgbClr val="1E1E1E"/>
      </a:dk1>
      <a:lt1>
        <a:srgbClr val="FFFFFF"/>
      </a:lt1>
      <a:dk2>
        <a:srgbClr val="1C1C1C"/>
      </a:dk2>
      <a:lt2>
        <a:srgbClr val="EEECE1"/>
      </a:lt2>
      <a:accent1>
        <a:srgbClr val="3399FF"/>
      </a:accent1>
      <a:accent2>
        <a:srgbClr val="8C2F2F"/>
      </a:accent2>
      <a:accent3>
        <a:srgbClr val="57A64A"/>
      </a:accent3>
      <a:accent4>
        <a:srgbClr val="5F497A"/>
      </a:accent4>
      <a:accent5>
        <a:srgbClr val="4BACC6"/>
      </a:accent5>
      <a:accent6>
        <a:srgbClr val="F79646"/>
      </a:accent6>
      <a:hlink>
        <a:srgbClr val="00B0F0"/>
      </a:hlink>
      <a:folHlink>
        <a:srgbClr val="800080"/>
      </a:folHlink>
    </a:clrScheme>
    <a:fontScheme name="DeveloperFonts">
      <a:majorFont>
        <a:latin typeface="Consolas"/>
        <a:ea typeface=""/>
        <a:cs typeface=""/>
      </a:majorFont>
      <a:minorFont>
        <a:latin typeface="Consolas"/>
        <a:ea typeface=""/>
        <a:cs typeface=""/>
      </a:minorFont>
    </a:fontScheme>
    <a:fmtScheme name="Renhe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VS2015 Dark theme UCN template.potx" id="{711771BE-1D82-472D-826A-6BD02947989C}" vid="{25FC57E4-7338-418C-830E-EA41EAE2E606}"/>
    </a:ext>
  </a:ext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VS2015 Dark theme UCN template</Template>
  <TotalTime>274</TotalTime>
  <Words>2168</Words>
  <Application>Microsoft Office PowerPoint</Application>
  <PresentationFormat>Skærmshow (4:3)</PresentationFormat>
  <Paragraphs>537</Paragraphs>
  <Slides>59</Slides>
  <Notes>10</Notes>
  <HiddenSlides>0</HiddenSlides>
  <MMClips>0</MMClips>
  <ScaleCrop>false</ScaleCrop>
  <HeadingPairs>
    <vt:vector size="8" baseType="variant">
      <vt:variant>
        <vt:lpstr>Benyttede skrifttyper</vt:lpstr>
      </vt:variant>
      <vt:variant>
        <vt:i4>4</vt:i4>
      </vt:variant>
      <vt:variant>
        <vt:lpstr>Tema</vt:lpstr>
      </vt:variant>
      <vt:variant>
        <vt:i4>1</vt:i4>
      </vt:variant>
      <vt:variant>
        <vt:lpstr>Integrerede OLE-servere</vt:lpstr>
      </vt:variant>
      <vt:variant>
        <vt:i4>2</vt:i4>
      </vt:variant>
      <vt:variant>
        <vt:lpstr>Slidetitler</vt:lpstr>
      </vt:variant>
      <vt:variant>
        <vt:i4>59</vt:i4>
      </vt:variant>
    </vt:vector>
  </HeadingPairs>
  <TitlesOfParts>
    <vt:vector size="66" baseType="lpstr">
      <vt:lpstr>Arial</vt:lpstr>
      <vt:lpstr>Calibri</vt:lpstr>
      <vt:lpstr>Consolas</vt:lpstr>
      <vt:lpstr>Wingdings</vt:lpstr>
      <vt:lpstr>UCN Developer</vt:lpstr>
      <vt:lpstr>Worksheet</vt:lpstr>
      <vt:lpstr>Microsoft PowerPoint-præsentation</vt:lpstr>
      <vt:lpstr>Test Summary</vt:lpstr>
      <vt:lpstr>Content</vt:lpstr>
      <vt:lpstr>Test management</vt:lpstr>
      <vt:lpstr>What is testing?</vt:lpstr>
      <vt:lpstr>Test Approach</vt:lpstr>
      <vt:lpstr>Test Plan</vt:lpstr>
      <vt:lpstr>Test Phases </vt:lpstr>
      <vt:lpstr>Agile Testing Quadrants The old test methods in a new context</vt:lpstr>
      <vt:lpstr>Traceability</vt:lpstr>
      <vt:lpstr>Example of documentation</vt:lpstr>
      <vt:lpstr>Some commonly used stopping criteria</vt:lpstr>
      <vt:lpstr>Incidents &amp; Bugs</vt:lpstr>
      <vt:lpstr>Test reporting</vt:lpstr>
      <vt:lpstr>Lightweight table for product risk assessment</vt:lpstr>
      <vt:lpstr>Static Testing</vt:lpstr>
      <vt:lpstr>PowerPoint-præsentation</vt:lpstr>
      <vt:lpstr>Benefits of static testing techniques</vt:lpstr>
      <vt:lpstr>Formal review methods</vt:lpstr>
      <vt:lpstr>PowerPoint-præsentation</vt:lpstr>
      <vt:lpstr>Structure based vs static analysis </vt:lpstr>
      <vt:lpstr>Control flow structure and code metrics</vt:lpstr>
      <vt:lpstr>Black box &amp; white box testing</vt:lpstr>
      <vt:lpstr>White box and black box</vt:lpstr>
      <vt:lpstr>Whitebox</vt:lpstr>
      <vt:lpstr>Coverage For a Unit</vt:lpstr>
      <vt:lpstr>Black box</vt:lpstr>
      <vt:lpstr>PowerPoint-præsentation</vt:lpstr>
      <vt:lpstr>PowerPoint-præsentation</vt:lpstr>
      <vt:lpstr>PowerPoint-præsentation</vt:lpstr>
      <vt:lpstr>PowerPoint-præsentation</vt:lpstr>
      <vt:lpstr>PowerPoint-præsentation</vt:lpstr>
      <vt:lpstr>EP &amp; BV </vt:lpstr>
      <vt:lpstr>Combinatorial - All Pairs</vt:lpstr>
      <vt:lpstr>Combinatorial - All Pairs</vt:lpstr>
      <vt:lpstr>PowerPoint-præsentation</vt:lpstr>
      <vt:lpstr>Note</vt:lpstr>
      <vt:lpstr>Test Automation</vt:lpstr>
      <vt:lpstr>Capture, Edit &amp; Replay</vt:lpstr>
      <vt:lpstr>Data Driven Automation</vt:lpstr>
      <vt:lpstr>Keyword Driven Automation</vt:lpstr>
      <vt:lpstr>API vs GUI testing</vt:lpstr>
      <vt:lpstr>Architecture</vt:lpstr>
      <vt:lpstr>An example</vt:lpstr>
      <vt:lpstr>Inversion of control</vt:lpstr>
      <vt:lpstr>Architecture</vt:lpstr>
      <vt:lpstr>Architecture</vt:lpstr>
      <vt:lpstr>Anatomy of good unit tests</vt:lpstr>
      <vt:lpstr>Test only one thing</vt:lpstr>
      <vt:lpstr>Mocks &amp; Stubs</vt:lpstr>
      <vt:lpstr>Stubs</vt:lpstr>
      <vt:lpstr>Mocks</vt:lpstr>
      <vt:lpstr>Usability &amp; Exploratory testing</vt:lpstr>
      <vt:lpstr>Exploratory Testing</vt:lpstr>
      <vt:lpstr>Usability testing techniques</vt:lpstr>
      <vt:lpstr>Usability testing techniques</vt:lpstr>
      <vt:lpstr>Create test tasks (think aloud)</vt:lpstr>
      <vt:lpstr>Open and/or closed tasks</vt:lpstr>
      <vt:lpstr>Exam</vt:lpstr>
      <vt:lpstr>Exam guide from canvas:</vt:lpstr>
    </vt:vector>
  </TitlesOfParts>
  <Company>University College Nordjylland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Summary</dc:title>
  <dc:creator>Rasmus Christiansen Knap</dc:creator>
  <cp:lastModifiedBy>Rasmus Christiansen Knap</cp:lastModifiedBy>
  <cp:revision>19</cp:revision>
  <dcterms:created xsi:type="dcterms:W3CDTF">2017-05-30T06:15:03Z</dcterms:created>
  <dcterms:modified xsi:type="dcterms:W3CDTF">2017-05-30T10:49:31Z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